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9" r:id="rId4"/>
    <p:sldId id="279" r:id="rId5"/>
    <p:sldId id="274" r:id="rId6"/>
    <p:sldId id="275" r:id="rId7"/>
    <p:sldId id="276" r:id="rId8"/>
    <p:sldId id="277" r:id="rId9"/>
    <p:sldId id="270" r:id="rId10"/>
  </p:sldIdLst>
  <p:sldSz cx="12192000" cy="6858000"/>
  <p:notesSz cx="12192000" cy="6858000"/>
  <p:embeddedFontLst>
    <p:embeddedFont>
      <p:font typeface="Bebas Neue Bold" panose="020B0606020202050201" charset="-52"/>
      <p:bold r:id="rId12"/>
    </p:embeddedFont>
    <p:embeddedFont>
      <p:font typeface="Cambria Math" panose="02040503050406030204" pitchFamily="18" charset="0"/>
      <p:regular r:id="rId13"/>
    </p:embeddedFont>
    <p:embeddedFont>
      <p:font typeface="Onest Bold" panose="020B0604020202020204" charset="-52"/>
      <p:bold r:id="rId14"/>
    </p:embeddedFont>
    <p:embeddedFont>
      <p:font typeface="Onest Regular" panose="020B0604020202020204" charset="-52"/>
      <p:regular r:id="rId15"/>
    </p:embeddedFont>
    <p:embeddedFont>
      <p:font typeface="Onest SemiBold" panose="020B0604020202020204" charset="0"/>
      <p:bold r:id="rId16"/>
    </p:embeddedFont>
    <p:embeddedFont>
      <p:font typeface="PT Sans" panose="020B0503020203020204" pitchFamily="34" charset="-52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1323">
          <p15:clr>
            <a:srgbClr val="A4A3A4"/>
          </p15:clr>
        </p15:guide>
        <p15:guide id="3" pos="279">
          <p15:clr>
            <a:srgbClr val="A4A3A4"/>
          </p15:clr>
        </p15:guide>
        <p15:guide id="4" pos="7423">
          <p15:clr>
            <a:srgbClr val="A4A3A4"/>
          </p15:clr>
        </p15:guide>
        <p15:guide id="5" orient="horz" pos="4042">
          <p15:clr>
            <a:srgbClr val="A4A3A4"/>
          </p15:clr>
        </p15:guide>
        <p15:guide id="6" pos="892">
          <p15:clr>
            <a:srgbClr val="A4A3A4"/>
          </p15:clr>
        </p15:guide>
        <p15:guide id="7" pos="733">
          <p15:clr>
            <a:srgbClr val="A4A3A4"/>
          </p15:clr>
        </p15:guide>
        <p15:guide id="8" pos="2547">
          <p15:clr>
            <a:srgbClr val="A4A3A4"/>
          </p15:clr>
        </p15:guide>
        <p15:guide id="9" pos="2094">
          <p15:clr>
            <a:srgbClr val="A4A3A4"/>
          </p15:clr>
        </p15:guide>
        <p15:guide id="10" pos="2706">
          <p15:clr>
            <a:srgbClr val="A4A3A4"/>
          </p15:clr>
        </p15:guide>
        <p15:guide id="11" pos="3160">
          <p15:clr>
            <a:srgbClr val="A4A3A4"/>
          </p15:clr>
        </p15:guide>
        <p15:guide id="12" pos="3318">
          <p15:clr>
            <a:srgbClr val="A4A3A4"/>
          </p15:clr>
        </p15:guide>
        <p15:guide id="13" pos="1504">
          <p15:clr>
            <a:srgbClr val="A4A3A4"/>
          </p15:clr>
        </p15:guide>
        <p15:guide id="14" pos="1935">
          <p15:clr>
            <a:srgbClr val="A4A3A4"/>
          </p15:clr>
        </p15:guide>
        <p15:guide id="15" orient="horz" pos="663">
          <p15:clr>
            <a:srgbClr val="A4A3A4"/>
          </p15:clr>
        </p15:guide>
        <p15:guide id="16" pos="4362">
          <p15:clr>
            <a:srgbClr val="A4A3A4"/>
          </p15:clr>
        </p15:guide>
        <p15:guide id="17" pos="3931">
          <p15:clr>
            <a:srgbClr val="A4A3A4"/>
          </p15:clr>
        </p15:guide>
        <p15:guide id="18" pos="3772">
          <p15:clr>
            <a:srgbClr val="A4A3A4"/>
          </p15:clr>
        </p15:guide>
        <p15:guide id="19" pos="4974">
          <p15:clr>
            <a:srgbClr val="A4A3A4"/>
          </p15:clr>
        </p15:guide>
        <p15:guide id="20" pos="5133">
          <p15:clr>
            <a:srgbClr val="A4A3A4"/>
          </p15:clr>
        </p15:guide>
        <p15:guide id="21" pos="5586">
          <p15:clr>
            <a:srgbClr val="A4A3A4"/>
          </p15:clr>
        </p15:guide>
        <p15:guide id="22" pos="5745">
          <p15:clr>
            <a:srgbClr val="A4A3A4"/>
          </p15:clr>
        </p15:guide>
        <p15:guide id="23" pos="6199">
          <p15:clr>
            <a:srgbClr val="A4A3A4"/>
          </p15:clr>
        </p15:guide>
        <p15:guide id="24" pos="6357">
          <p15:clr>
            <a:srgbClr val="A4A3A4"/>
          </p15:clr>
        </p15:guide>
        <p15:guide id="25" pos="6788">
          <p15:clr>
            <a:srgbClr val="A4A3A4"/>
          </p15:clr>
        </p15:guide>
        <p15:guide id="26" pos="6970">
          <p15:clr>
            <a:srgbClr val="A4A3A4"/>
          </p15:clr>
        </p15:guide>
        <p15:guide id="27" pos="4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35"/>
    <a:srgbClr val="774395"/>
    <a:srgbClr val="DC4D2B"/>
    <a:srgbClr val="DB4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C083E6E3-FA7D-4D7B-A595-EF9225AFEA82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78"/>
        <p:guide pos="1323"/>
        <p:guide pos="279"/>
        <p:guide pos="7423"/>
        <p:guide orient="horz" pos="4042"/>
        <p:guide pos="892"/>
        <p:guide pos="733"/>
        <p:guide pos="2547"/>
        <p:guide pos="2094"/>
        <p:guide pos="2706"/>
        <p:guide pos="3160"/>
        <p:guide pos="3318"/>
        <p:guide pos="1504"/>
        <p:guide pos="1935"/>
        <p:guide orient="horz" pos="663"/>
        <p:guide pos="4362"/>
        <p:guide pos="3931"/>
        <p:guide pos="3772"/>
        <p:guide pos="4974"/>
        <p:guide pos="5133"/>
        <p:guide pos="5586"/>
        <p:guide pos="5745"/>
        <p:guide pos="6199"/>
        <p:guide pos="6357"/>
        <p:guide pos="6788"/>
        <p:guide pos="6970"/>
        <p:guide pos="4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E84C-D1FA-4DD8-AC50-E50C2833264B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C69AC-321F-4A5C-B833-33CA67FE1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3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69AC-321F-4A5C-B833-33CA67FE10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4.png"/><Relationship Id="rId3" Type="http://schemas.openxmlformats.org/officeDocument/2006/relationships/image" Target="../media/image10.svg"/><Relationship Id="rId7" Type="http://schemas.openxmlformats.org/officeDocument/2006/relationships/image" Target="../media/image4.png"/><Relationship Id="rId12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Научно-технологический потенциал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НАУЧНО-ТЕХНОЛОГИЧЕСКИЙ ПОТЕНЦИАЛ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23218" y="2814781"/>
            <a:ext cx="1201157" cy="1074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7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41A69-B04E-A511-5119-BC02892C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-335"/>
          <a:stretch/>
        </p:blipFill>
        <p:spPr>
          <a:xfrm>
            <a:off x="-152400" y="-85725"/>
            <a:ext cx="4186000" cy="57056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69B77B-CBD8-43D5-5FF7-9CBFF64A3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85726" y="5554493"/>
            <a:ext cx="6291769" cy="14273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82FF7F-F812-4187-F4B9-0C09E6E146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797787" y="1049970"/>
            <a:ext cx="3615631" cy="13823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3DACD8-9901-63A7-98BE-5CB7CDEF7B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32250" y="2400300"/>
            <a:ext cx="6884452" cy="31622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6E044B-BB7A-33D7-D159-91C697672D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4586364" y="443914"/>
            <a:ext cx="701302" cy="5947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Новый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6239D-47D0-2DFB-9AE9-108EB901E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53" y="1394435"/>
            <a:ext cx="12046494" cy="54635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1B7C6C-9809-7B63-9F54-75394F4B9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2753" y="1394435"/>
            <a:ext cx="12046494" cy="54635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3E3FF-84E9-4DDD-5563-ABDCB1745B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-1085851" y="1085853"/>
            <a:ext cx="2419352" cy="247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44D142-42AB-1F6D-E22D-429B1DE30D5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-55530" y="300038"/>
            <a:ext cx="847725" cy="247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3F2912-3A4C-BDE1-7A6F-DCF9EAF8F9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2577830" y="6610988"/>
            <a:ext cx="9614170" cy="2470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EDF381-8388-480E-666D-9E0AC2346A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394969" y="6365546"/>
            <a:ext cx="3797030" cy="247012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700775" y="1122363"/>
            <a:ext cx="9967225" cy="1278072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нового раздела</a:t>
            </a:r>
            <a:endParaRPr lang="en-US"/>
          </a:p>
        </p:txBody>
      </p:sp>
      <p:sp>
        <p:nvSpPr>
          <p:cNvPr id="15" name="Заголовок 1"/>
          <p:cNvSpPr txBox="1"/>
          <p:nvPr userDrawn="1"/>
        </p:nvSpPr>
        <p:spPr bwMode="auto">
          <a:xfrm>
            <a:off x="700774" y="4931863"/>
            <a:ext cx="9967225" cy="127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Onest 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>
                <a:latin typeface="Onest SemiBold"/>
              </a:rPr>
              <a:t>01</a:t>
            </a:r>
            <a:endParaRPr lang="en-US">
              <a:latin typeface="Onest SemiBold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91081" y="268763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nest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Подзаголовок раздела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BDE96F-66BD-7BEF-E96E-1B7649265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7"/>
          <a:stretch/>
        </p:blipFill>
        <p:spPr>
          <a:xfrm>
            <a:off x="0" y="1"/>
            <a:ext cx="8414535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85775" y="1327779"/>
            <a:ext cx="7662863" cy="1398775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540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978286" y="443913"/>
            <a:ext cx="785043" cy="6657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A2F82B-63BA-9218-190C-548C7866F6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102429"/>
            <a:ext cx="6327321" cy="8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01262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7112778" y="366045"/>
            <a:ext cx="3888597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112777" y="6207647"/>
            <a:ext cx="388859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1754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A778C-FC86-4B16-F1EE-CD4DCAD58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A61E26-10DF-0D30-63F0-835083EFAF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0738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ru-RU"/>
              <a:t>Тема слайда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B65870-F8AB-EEA2-3C9B-84B6BE0CE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28221"/>
            <a:ext cx="12192000" cy="12977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Научно-технологический потенциал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НАУЧНО-ТЕХНОЛОГИЧЕСКИЙ ПОТЕНЦИАЛ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2367263" y="5921495"/>
            <a:ext cx="3728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УПРАВЛЕНИЕ ПО СВЯЗЯМ </a:t>
            </a:r>
            <a:br>
              <a:rPr lang="en-US" sz="1600">
                <a:solidFill>
                  <a:schemeClr val="bg1"/>
                </a:solidFill>
                <a:latin typeface="Onest SemiBold"/>
                <a:cs typeface="Rubik SemiBold"/>
              </a:rPr>
            </a:b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С ОБЩЕСТВЕННОСТЬЮ СПБПУ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4559" t="1" b="9893"/>
          <a:stretch/>
        </p:blipFill>
        <p:spPr bwMode="auto">
          <a:xfrm>
            <a:off x="0" y="1"/>
            <a:ext cx="4046899" cy="55973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046017" y="2395247"/>
            <a:ext cx="7383983" cy="316735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 rot="5400000">
            <a:off x="9771186" y="1125414"/>
            <a:ext cx="3546228" cy="129540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 rot="10800000">
            <a:off x="0" y="5562597"/>
            <a:ext cx="6203950" cy="1295402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430408" y="2967335"/>
            <a:ext cx="69995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ВЫСШАЯ ШКОЛА ПРОИЗВОДСТВЕННОГО МЕНЕДЖМЕНТА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61925" y="5877951"/>
            <a:ext cx="5759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dirty="0">
                <a:solidFill>
                  <a:schemeClr val="bg1"/>
                </a:solidFill>
                <a:latin typeface="Onest SemiBold"/>
                <a:cs typeface="Rubik SemiBold"/>
              </a:rPr>
              <a:t>Институт промышленного менеджмента, экономики и торговли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442017" y="5877950"/>
            <a:ext cx="5245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dirty="0">
                <a:solidFill>
                  <a:srgbClr val="774395"/>
                </a:solidFill>
                <a:latin typeface="Onest Regular"/>
                <a:cs typeface="Rubik SemiBold"/>
              </a:rPr>
              <a:t>Директор: О.В. Калинина, д.э.н., профессор</a:t>
            </a:r>
            <a:endParaRPr dirty="0">
              <a:solidFill>
                <a:srgbClr val="77439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863342" y="1933210"/>
            <a:ext cx="1768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dirty="0">
                <a:solidFill>
                  <a:srgbClr val="369F31"/>
                </a:solidFill>
                <a:latin typeface="Onest SemiBold"/>
                <a:ea typeface="Rubik SemiBold"/>
                <a:cs typeface="Arial"/>
              </a:rPr>
              <a:t>2025</a:t>
            </a:r>
            <a:endParaRPr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00978" y="443915"/>
            <a:ext cx="669897" cy="568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9607" y="277769"/>
            <a:ext cx="2125086" cy="4654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5"/>
              </a:spcBef>
            </a:pPr>
            <a:r>
              <a:rPr sz="2150" dirty="0"/>
              <a:t>СПбПУ</a:t>
            </a:r>
            <a:r>
              <a:rPr sz="2150" spc="110" dirty="0"/>
              <a:t> </a:t>
            </a:r>
            <a:r>
              <a:rPr sz="2150" dirty="0"/>
              <a:t>в</a:t>
            </a:r>
            <a:r>
              <a:rPr sz="2150" spc="75" dirty="0"/>
              <a:t> </a:t>
            </a:r>
            <a:r>
              <a:rPr sz="2150" dirty="0"/>
              <a:t>рейтингах</a:t>
            </a:r>
            <a:r>
              <a:rPr sz="2150" spc="85" dirty="0"/>
              <a:t> </a:t>
            </a:r>
            <a:r>
              <a:rPr sz="2150" dirty="0"/>
              <a:t>по</a:t>
            </a:r>
            <a:r>
              <a:rPr sz="2150" spc="140" dirty="0"/>
              <a:t> </a:t>
            </a:r>
            <a:r>
              <a:rPr sz="2150" dirty="0"/>
              <a:t>направлению</a:t>
            </a:r>
            <a:r>
              <a:rPr sz="2150" spc="125" dirty="0"/>
              <a:t> </a:t>
            </a:r>
            <a:r>
              <a:rPr sz="2150" dirty="0"/>
              <a:t>«Бизнес</a:t>
            </a:r>
            <a:r>
              <a:rPr sz="2150" spc="95" dirty="0"/>
              <a:t> </a:t>
            </a:r>
            <a:r>
              <a:rPr sz="2150" dirty="0"/>
              <a:t>и</a:t>
            </a:r>
            <a:r>
              <a:rPr sz="2150" spc="95" dirty="0"/>
              <a:t> </a:t>
            </a:r>
            <a:r>
              <a:rPr sz="2150" spc="-10" dirty="0"/>
              <a:t>экономика»</a:t>
            </a:r>
            <a:endParaRPr sz="2150"/>
          </a:p>
        </p:txBody>
      </p:sp>
      <p:sp>
        <p:nvSpPr>
          <p:cNvPr id="5" name="object 5"/>
          <p:cNvSpPr txBox="1"/>
          <p:nvPr/>
        </p:nvSpPr>
        <p:spPr>
          <a:xfrm>
            <a:off x="11856466" y="6487398"/>
            <a:ext cx="1270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550" spc="-50" dirty="0">
                <a:latin typeface="Calibri"/>
                <a:cs typeface="Calibri"/>
              </a:rPr>
              <a:t>2</a:t>
            </a:r>
            <a:endParaRPr sz="15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2943" y="1236599"/>
          <a:ext cx="11638911" cy="5245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550" b="1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latin typeface="Calibri"/>
                          <a:cs typeface="Calibri"/>
                        </a:rPr>
                        <a:t>рейтинги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50" b="1" spc="-20" dirty="0">
                          <a:latin typeface="Calibri"/>
                          <a:cs typeface="Calibri"/>
                        </a:rPr>
                        <a:t>2020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5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5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50" b="1" spc="-20" dirty="0">
                          <a:latin typeface="Calibri"/>
                          <a:cs typeface="Calibri"/>
                        </a:rPr>
                        <a:t>2024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QS</a:t>
                      </a:r>
                      <a:r>
                        <a:rPr sz="155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World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55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Rankings:</a:t>
                      </a:r>
                      <a:r>
                        <a:rPr sz="15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5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55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5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Studies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451-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500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451-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500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450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451-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500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QS</a:t>
                      </a:r>
                      <a:r>
                        <a:rPr sz="155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World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55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Rankings:</a:t>
                      </a:r>
                      <a:r>
                        <a:rPr sz="15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Economics</a:t>
                      </a:r>
                      <a:r>
                        <a:rPr sz="15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5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Econometrics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450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350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350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350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450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World</a:t>
                      </a:r>
                      <a:r>
                        <a:rPr sz="15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55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Rankings:</a:t>
                      </a:r>
                      <a:r>
                        <a:rPr sz="15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5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Economics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251-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300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251-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300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201-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250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151-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175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176-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200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World</a:t>
                      </a:r>
                      <a:r>
                        <a:rPr sz="15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55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Rankings:</a:t>
                      </a:r>
                      <a:r>
                        <a:rPr sz="15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55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Sciences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400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500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Round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55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Ranking</a:t>
                      </a:r>
                      <a:r>
                        <a:rPr sz="155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(RUR):</a:t>
                      </a:r>
                      <a:r>
                        <a:rPr sz="155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Economics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850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720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Round</a:t>
                      </a:r>
                      <a:r>
                        <a:rPr sz="15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55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Ranking</a:t>
                      </a:r>
                      <a:r>
                        <a:rPr sz="155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(RUR):</a:t>
                      </a:r>
                      <a:r>
                        <a:rPr sz="155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Business,</a:t>
                      </a:r>
                      <a:r>
                        <a:rPr sz="155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55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accounting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818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616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RAEX:</a:t>
                      </a:r>
                      <a:r>
                        <a:rPr sz="15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Рейтинг</a:t>
                      </a:r>
                      <a:r>
                        <a:rPr sz="15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лучших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вузов</a:t>
                      </a:r>
                      <a:r>
                        <a:rPr sz="15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России:</a:t>
                      </a:r>
                      <a:r>
                        <a:rPr sz="15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«Экономика</a:t>
                      </a:r>
                      <a:r>
                        <a:rPr sz="15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5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управление»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11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11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11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Предметный</a:t>
                      </a:r>
                      <a:r>
                        <a:rPr sz="1550" b="1" spc="10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рейтинг</a:t>
                      </a:r>
                      <a:r>
                        <a:rPr sz="1550" b="1" spc="229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лучших</a:t>
                      </a:r>
                      <a:r>
                        <a:rPr sz="1550" b="1" spc="1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вузов</a:t>
                      </a:r>
                      <a:r>
                        <a:rPr sz="1550" b="1" spc="13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550" b="1" spc="15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RAEX-100:</a:t>
                      </a:r>
                      <a:r>
                        <a:rPr sz="1550" b="1" spc="19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Менеджмент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Предметный</a:t>
                      </a:r>
                      <a:r>
                        <a:rPr sz="1550" b="1" spc="10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рейтинг</a:t>
                      </a:r>
                      <a:r>
                        <a:rPr sz="1550" b="1" spc="229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лучших</a:t>
                      </a:r>
                      <a:r>
                        <a:rPr sz="1550" b="1" spc="1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вузов</a:t>
                      </a:r>
                      <a:r>
                        <a:rPr sz="1550" b="1" spc="13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550" b="1" spc="15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RAEX-100:</a:t>
                      </a:r>
                      <a:r>
                        <a:rPr sz="1550" b="1" spc="19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Экономика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8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Предметный</a:t>
                      </a:r>
                      <a:r>
                        <a:rPr sz="1550" b="1" spc="12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рейтинг</a:t>
                      </a:r>
                      <a:r>
                        <a:rPr sz="1550" b="1" spc="254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лучших</a:t>
                      </a:r>
                      <a:r>
                        <a:rPr sz="1550" b="1" spc="12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вузов</a:t>
                      </a:r>
                      <a:r>
                        <a:rPr sz="1550" b="1" spc="15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550" b="1" spc="16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RAEX-</a:t>
                      </a:r>
                      <a:r>
                        <a:rPr sz="1550" b="1" spc="-2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100: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Государственное</a:t>
                      </a:r>
                      <a:r>
                        <a:rPr sz="1550" b="1" spc="9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50" b="1" spc="18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муниципальное</a:t>
                      </a:r>
                      <a:r>
                        <a:rPr sz="1550" b="1" spc="19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управление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8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9525" marR="530860">
                        <a:lnSpc>
                          <a:spcPct val="100899"/>
                        </a:lnSpc>
                        <a:spcBef>
                          <a:spcPts val="105"/>
                        </a:spcBef>
                      </a:pP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Предметный</a:t>
                      </a:r>
                      <a:r>
                        <a:rPr sz="1550" b="1" spc="10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рейтинг</a:t>
                      </a:r>
                      <a:r>
                        <a:rPr sz="1550" b="1" spc="229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лучших</a:t>
                      </a:r>
                      <a:r>
                        <a:rPr sz="1550" b="1" spc="1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вузов</a:t>
                      </a:r>
                      <a:r>
                        <a:rPr sz="1550" b="1" spc="13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550" b="1" spc="15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RAEX-100:</a:t>
                      </a:r>
                      <a:r>
                        <a:rPr sz="1550" b="1" spc="19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Индустрия гостеприимства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–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50" spc="-50" dirty="0">
                          <a:latin typeface="Calibri"/>
                          <a:cs typeface="Calibri"/>
                        </a:rPr>
                        <a:t>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00AF50"/>
                      </a:solidFill>
                      <a:prstDash val="solid"/>
                    </a:lnR>
                    <a:lnT w="127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3</a:t>
            </a:fld>
            <a:endParaRPr lang="en-US"/>
          </a:p>
        </p:txBody>
      </p:sp>
      <p:sp>
        <p:nvSpPr>
          <p:cNvPr id="3" name="Номер слайда 41">
            <a:extLst>
              <a:ext uri="{FF2B5EF4-FFF2-40B4-BE49-F238E27FC236}">
                <a16:creationId xmlns:a16="http://schemas.microsoft.com/office/drawing/2014/main" id="{39B86D6B-1EB3-896C-7CAD-3347DD0AC8AE}"/>
              </a:ext>
            </a:extLst>
          </p:cNvPr>
          <p:cNvSpPr txBox="1">
            <a:spLocks/>
          </p:cNvSpPr>
          <p:nvPr/>
        </p:nvSpPr>
        <p:spPr>
          <a:xfrm>
            <a:off x="-254647" y="1110230"/>
            <a:ext cx="2360687" cy="315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44D1640-964B-4700-B5E3-12DA90C5A9DF}" type="slidenum">
              <a:rPr lang="ru-RU" sz="2800" smtClean="0">
                <a:solidFill>
                  <a:schemeClr val="bg1"/>
                </a:solidFill>
                <a:latin typeface="PT Sans" panose="020B0604020202020204" charset="-52"/>
              </a:rPr>
              <a:pPr/>
              <a:t>3</a:t>
            </a:fld>
            <a:endParaRPr lang="ru-RU" sz="2800" dirty="0">
              <a:solidFill>
                <a:schemeClr val="bg1"/>
              </a:solidFill>
              <a:latin typeface="PT Sans" panose="020B0604020202020204" charset="-52"/>
            </a:endParaRPr>
          </a:p>
        </p:txBody>
      </p:sp>
      <p:sp>
        <p:nvSpPr>
          <p:cNvPr id="38" name="Заголовок 5">
            <a:extLst>
              <a:ext uri="{FF2B5EF4-FFF2-40B4-BE49-F238E27FC236}">
                <a16:creationId xmlns:a16="http://schemas.microsoft.com/office/drawing/2014/main" id="{43CA0A79-145B-D8E8-4237-9AB61CF84FBB}"/>
              </a:ext>
            </a:extLst>
          </p:cNvPr>
          <p:cNvSpPr txBox="1">
            <a:spLocks/>
          </p:cNvSpPr>
          <p:nvPr/>
        </p:nvSpPr>
        <p:spPr>
          <a:xfrm>
            <a:off x="2370028" y="1327298"/>
            <a:ext cx="5684838" cy="260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ru-RU" sz="2800" dirty="0">
              <a:latin typeface="Bebas Neue Bold" panose="020B0606020202050201" pitchFamily="34" charset="0"/>
              <a:cs typeface="Rubik SemiBold" pitchFamily="2" charset="-79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5931C0D2-02E0-C004-28B1-D07B0FA4F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0929" y="796364"/>
            <a:ext cx="1406525" cy="10356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500"/>
              </a:spcBef>
            </a:pPr>
            <a:r>
              <a:rPr sz="2450" b="0" spc="-10" dirty="0">
                <a:solidFill>
                  <a:srgbClr val="374F94"/>
                </a:solidFill>
                <a:latin typeface="Cambria Math"/>
                <a:cs typeface="Cambria Math"/>
              </a:rPr>
              <a:t>≈</a:t>
            </a:r>
            <a:r>
              <a:rPr sz="2450" spc="-10" dirty="0">
                <a:solidFill>
                  <a:srgbClr val="374F94"/>
                </a:solidFill>
              </a:rPr>
              <a:t>1200</a:t>
            </a:r>
            <a:endParaRPr sz="2450">
              <a:latin typeface="Cambria Math"/>
              <a:cs typeface="Cambria Math"/>
            </a:endParaRPr>
          </a:p>
          <a:p>
            <a:pPr marL="12700" marR="5080">
              <a:lnSpc>
                <a:spcPct val="100800"/>
              </a:lnSpc>
              <a:spcBef>
                <a:spcPts val="259"/>
              </a:spcBef>
            </a:pPr>
            <a:r>
              <a:rPr sz="1800" b="0" spc="-10" dirty="0">
                <a:latin typeface="Calibri"/>
                <a:cs typeface="Calibri"/>
              </a:rPr>
              <a:t>Иностранные студенты,</a:t>
            </a:r>
            <a:r>
              <a:rPr sz="1800" b="0" spc="-75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чел.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EC53E632-090E-A0E2-0C14-962CF02C06A3}"/>
              </a:ext>
            </a:extLst>
          </p:cNvPr>
          <p:cNvSpPr txBox="1"/>
          <p:nvPr/>
        </p:nvSpPr>
        <p:spPr>
          <a:xfrm>
            <a:off x="323215" y="2015261"/>
            <a:ext cx="1800860" cy="246888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1825"/>
              </a:spcBef>
            </a:pPr>
            <a:r>
              <a:rPr sz="2450" dirty="0">
                <a:solidFill>
                  <a:srgbClr val="374F94"/>
                </a:solidFill>
                <a:latin typeface="Cambria Math"/>
                <a:cs typeface="Cambria Math"/>
              </a:rPr>
              <a:t>≈</a:t>
            </a:r>
            <a:r>
              <a:rPr sz="2450" spc="30" dirty="0">
                <a:solidFill>
                  <a:srgbClr val="374F94"/>
                </a:solidFill>
                <a:latin typeface="Cambria Math"/>
                <a:cs typeface="Cambria Math"/>
              </a:rPr>
              <a:t> </a:t>
            </a: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80%</a:t>
            </a:r>
            <a:endParaRPr sz="2450">
              <a:latin typeface="Calibri"/>
              <a:cs typeface="Calibri"/>
            </a:endParaRPr>
          </a:p>
          <a:p>
            <a:pPr marL="111760">
              <a:lnSpc>
                <a:spcPct val="100000"/>
              </a:lnSpc>
              <a:spcBef>
                <a:spcPts val="1115"/>
              </a:spcBef>
            </a:pPr>
            <a:r>
              <a:rPr sz="1550" spc="-20" dirty="0">
                <a:latin typeface="Calibri"/>
                <a:cs typeface="Calibri"/>
              </a:rPr>
              <a:t>Доля</a:t>
            </a:r>
            <a:endParaRPr sz="1550">
              <a:latin typeface="Calibri"/>
              <a:cs typeface="Calibri"/>
            </a:endParaRPr>
          </a:p>
          <a:p>
            <a:pPr marL="111760" marR="139700">
              <a:lnSpc>
                <a:spcPct val="101000"/>
              </a:lnSpc>
              <a:spcBef>
                <a:spcPts val="75"/>
              </a:spcBef>
            </a:pPr>
            <a:r>
              <a:rPr sz="1550" dirty="0">
                <a:latin typeface="Calibri"/>
                <a:cs typeface="Calibri"/>
              </a:rPr>
              <a:t>преподавателей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50" dirty="0">
                <a:latin typeface="Calibri"/>
                <a:cs typeface="Calibri"/>
              </a:rPr>
              <a:t>с </a:t>
            </a:r>
            <a:r>
              <a:rPr sz="1550" dirty="0">
                <a:latin typeface="Calibri"/>
                <a:cs typeface="Calibri"/>
              </a:rPr>
              <a:t>ученой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степенью</a:t>
            </a:r>
            <a:endParaRPr sz="1550">
              <a:latin typeface="Calibri"/>
              <a:cs typeface="Calibri"/>
            </a:endParaRPr>
          </a:p>
          <a:p>
            <a:pPr marL="209550">
              <a:lnSpc>
                <a:spcPts val="2770"/>
              </a:lnSpc>
              <a:spcBef>
                <a:spcPts val="825"/>
              </a:spcBef>
            </a:pPr>
            <a:r>
              <a:rPr sz="2450" dirty="0">
                <a:solidFill>
                  <a:srgbClr val="374F94"/>
                </a:solidFill>
                <a:latin typeface="Cambria Math"/>
                <a:cs typeface="Cambria Math"/>
              </a:rPr>
              <a:t>≈</a:t>
            </a:r>
            <a:r>
              <a:rPr sz="2450" spc="45" dirty="0">
                <a:solidFill>
                  <a:srgbClr val="374F94"/>
                </a:solidFill>
                <a:latin typeface="Cambria Math"/>
                <a:cs typeface="Cambria Math"/>
              </a:rPr>
              <a:t> </a:t>
            </a: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150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ts val="1989"/>
              </a:lnSpc>
            </a:pPr>
            <a:r>
              <a:rPr sz="1800" spc="-10" dirty="0">
                <a:latin typeface="Calibri"/>
                <a:cs typeface="Calibri"/>
              </a:rPr>
              <a:t>Численность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аспирантуры,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чел.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CAC9DE03-B58E-8DF5-FC97-9221A0E6DE79}"/>
              </a:ext>
            </a:extLst>
          </p:cNvPr>
          <p:cNvSpPr txBox="1"/>
          <p:nvPr/>
        </p:nvSpPr>
        <p:spPr>
          <a:xfrm>
            <a:off x="506094" y="865441"/>
            <a:ext cx="1624330" cy="958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25"/>
              </a:spcBef>
            </a:pPr>
            <a:r>
              <a:rPr sz="2450" spc="-10" dirty="0">
                <a:solidFill>
                  <a:srgbClr val="374F94"/>
                </a:solidFill>
                <a:latin typeface="Cambria Math"/>
                <a:cs typeface="Cambria Math"/>
              </a:rPr>
              <a:t>≈</a:t>
            </a:r>
            <a:r>
              <a:rPr sz="2450" b="1" spc="-10" dirty="0">
                <a:solidFill>
                  <a:srgbClr val="374F94"/>
                </a:solidFill>
                <a:latin typeface="Calibri"/>
                <a:cs typeface="Calibri"/>
              </a:rPr>
              <a:t>7000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Всего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студентов, </a:t>
            </a:r>
            <a:r>
              <a:rPr sz="1800" spc="-20" dirty="0">
                <a:latin typeface="Calibri"/>
                <a:cs typeface="Calibri"/>
              </a:rPr>
              <a:t>чел.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65DFB37-BBFA-D957-725D-40E9CFB94431}"/>
              </a:ext>
            </a:extLst>
          </p:cNvPr>
          <p:cNvSpPr txBox="1"/>
          <p:nvPr/>
        </p:nvSpPr>
        <p:spPr>
          <a:xfrm>
            <a:off x="2258441" y="2048633"/>
            <a:ext cx="1833880" cy="130048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1705"/>
              </a:spcBef>
            </a:pP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&gt;20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1135"/>
              </a:spcBef>
            </a:pPr>
            <a:r>
              <a:rPr sz="1800" dirty="0">
                <a:latin typeface="Calibri"/>
                <a:cs typeface="Calibri"/>
              </a:rPr>
              <a:t>Иностранные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НПР, </a:t>
            </a:r>
            <a:r>
              <a:rPr sz="1800" spc="-20" dirty="0">
                <a:latin typeface="Calibri"/>
                <a:cs typeface="Calibri"/>
              </a:rPr>
              <a:t>чел.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1F35E3D7-453B-DB09-35D0-4CAE73AFD649}"/>
              </a:ext>
            </a:extLst>
          </p:cNvPr>
          <p:cNvSpPr txBox="1"/>
          <p:nvPr/>
        </p:nvSpPr>
        <p:spPr>
          <a:xfrm>
            <a:off x="6329679" y="2206538"/>
            <a:ext cx="1749425" cy="24790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855"/>
              </a:spcBef>
            </a:pPr>
            <a:r>
              <a:rPr sz="2450" dirty="0">
                <a:solidFill>
                  <a:srgbClr val="374F94"/>
                </a:solidFill>
                <a:latin typeface="Cambria Math"/>
                <a:cs typeface="Cambria Math"/>
              </a:rPr>
              <a:t>≈</a:t>
            </a:r>
            <a:r>
              <a:rPr sz="2450" spc="180" dirty="0">
                <a:solidFill>
                  <a:srgbClr val="374F94"/>
                </a:solidFill>
                <a:latin typeface="Cambria Math"/>
                <a:cs typeface="Cambria Math"/>
              </a:rPr>
              <a:t> </a:t>
            </a:r>
            <a:r>
              <a:rPr sz="2450" spc="-25" dirty="0">
                <a:solidFill>
                  <a:srgbClr val="374F94"/>
                </a:solidFill>
                <a:latin typeface="Cambria Math"/>
                <a:cs typeface="Cambria Math"/>
              </a:rPr>
              <a:t>𝟓</a:t>
            </a: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0</a:t>
            </a:r>
            <a:endParaRPr sz="24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1550" spc="-10" dirty="0">
                <a:latin typeface="Calibri"/>
                <a:cs typeface="Calibri"/>
              </a:rPr>
              <a:t>ежегодно</a:t>
            </a:r>
            <a:endParaRPr sz="15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latin typeface="Calibri"/>
                <a:cs typeface="Calibri"/>
              </a:rPr>
              <a:t>публикации</a:t>
            </a:r>
            <a:endParaRPr sz="15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latin typeface="Calibri"/>
                <a:cs typeface="Calibri"/>
              </a:rPr>
              <a:t>Scopus,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Q</a:t>
            </a:r>
            <a:r>
              <a:rPr sz="1575" baseline="-15873" dirty="0">
                <a:latin typeface="Calibri"/>
                <a:cs typeface="Calibri"/>
              </a:rPr>
              <a:t>1</a:t>
            </a:r>
            <a:r>
              <a:rPr sz="1550" dirty="0">
                <a:latin typeface="Calibri"/>
                <a:cs typeface="Calibri"/>
              </a:rPr>
              <a:t>-</a:t>
            </a:r>
            <a:r>
              <a:rPr sz="1550" spc="-25" dirty="0">
                <a:latin typeface="Calibri"/>
                <a:cs typeface="Calibri"/>
              </a:rPr>
              <a:t>Q</a:t>
            </a:r>
            <a:r>
              <a:rPr sz="1575" spc="-37" baseline="-15873" dirty="0">
                <a:latin typeface="Calibri"/>
                <a:cs typeface="Calibri"/>
              </a:rPr>
              <a:t>2</a:t>
            </a:r>
            <a:endParaRPr sz="1575" baseline="-15873">
              <a:latin typeface="Calibri"/>
              <a:cs typeface="Calibri"/>
            </a:endParaRPr>
          </a:p>
          <a:p>
            <a:pPr marL="160655">
              <a:lnSpc>
                <a:spcPct val="100000"/>
              </a:lnSpc>
              <a:spcBef>
                <a:spcPts val="440"/>
              </a:spcBef>
            </a:pPr>
            <a:r>
              <a:rPr sz="2450" b="1" spc="-50" dirty="0">
                <a:solidFill>
                  <a:srgbClr val="374F94"/>
                </a:solidFill>
                <a:latin typeface="Calibri"/>
                <a:cs typeface="Calibri"/>
              </a:rPr>
              <a:t>6</a:t>
            </a:r>
            <a:endParaRPr sz="2450">
              <a:latin typeface="Calibri"/>
              <a:cs typeface="Calibri"/>
            </a:endParaRPr>
          </a:p>
          <a:p>
            <a:pPr marL="260350" marR="30480">
              <a:lnSpc>
                <a:spcPct val="103000"/>
              </a:lnSpc>
              <a:spcBef>
                <a:spcPts val="300"/>
              </a:spcBef>
            </a:pPr>
            <a:r>
              <a:rPr sz="1550" spc="-10" dirty="0">
                <a:latin typeface="Calibri"/>
                <a:cs typeface="Calibri"/>
              </a:rPr>
              <a:t>Ежегодные международные конференции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BC2A7F52-FA2C-D36F-B6BA-38292E4C18E1}"/>
              </a:ext>
            </a:extLst>
          </p:cNvPr>
          <p:cNvSpPr txBox="1"/>
          <p:nvPr/>
        </p:nvSpPr>
        <p:spPr>
          <a:xfrm>
            <a:off x="8093329" y="2166008"/>
            <a:ext cx="2108835" cy="13817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10</a:t>
            </a:r>
            <a:endParaRPr sz="2450">
              <a:latin typeface="Calibri"/>
              <a:cs typeface="Calibri"/>
            </a:endParaRPr>
          </a:p>
          <a:p>
            <a:pPr marL="12700" marR="750570">
              <a:lnSpc>
                <a:spcPct val="102899"/>
              </a:lnSpc>
              <a:spcBef>
                <a:spcPts val="305"/>
              </a:spcBef>
            </a:pPr>
            <a:r>
              <a:rPr sz="1400" spc="-10" dirty="0">
                <a:latin typeface="Calibri"/>
                <a:cs typeface="Calibri"/>
              </a:rPr>
              <a:t>Международные образовательные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dirty="0">
                <a:latin typeface="Calibri"/>
                <a:cs typeface="Calibri"/>
              </a:rPr>
              <a:t>программы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(на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английском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spc="-10" dirty="0">
                <a:latin typeface="Calibri"/>
                <a:cs typeface="Calibri"/>
              </a:rPr>
              <a:t>языке)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B3C530A8-3678-1F4C-36EF-5DBA7E29D828}"/>
              </a:ext>
            </a:extLst>
          </p:cNvPr>
          <p:cNvSpPr txBox="1"/>
          <p:nvPr/>
        </p:nvSpPr>
        <p:spPr>
          <a:xfrm>
            <a:off x="4193540" y="852741"/>
            <a:ext cx="1932305" cy="12623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4305">
              <a:lnSpc>
                <a:spcPts val="2930"/>
              </a:lnSpc>
              <a:spcBef>
                <a:spcPts val="125"/>
              </a:spcBef>
            </a:pP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17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400" spc="-10" dirty="0">
                <a:latin typeface="Calibri"/>
                <a:cs typeface="Calibri"/>
              </a:rPr>
              <a:t>Направления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подготовки</a:t>
            </a:r>
            <a:endParaRPr sz="1400">
              <a:latin typeface="Calibri"/>
              <a:cs typeface="Calibri"/>
            </a:endParaRPr>
          </a:p>
          <a:p>
            <a:pPr marL="12700" marR="727710">
              <a:lnSpc>
                <a:spcPct val="100600"/>
              </a:lnSpc>
              <a:spcBef>
                <a:spcPts val="40"/>
              </a:spcBef>
            </a:pPr>
            <a:r>
              <a:rPr sz="1400" spc="-10" dirty="0">
                <a:latin typeface="Calibri"/>
                <a:cs typeface="Calibri"/>
              </a:rPr>
              <a:t>бакалавриата, магистратуры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специальности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1EE8E119-029E-354E-F923-17AC926D24A4}"/>
              </a:ext>
            </a:extLst>
          </p:cNvPr>
          <p:cNvSpPr txBox="1"/>
          <p:nvPr/>
        </p:nvSpPr>
        <p:spPr>
          <a:xfrm>
            <a:off x="8421751" y="788451"/>
            <a:ext cx="1717675" cy="1136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560"/>
              </a:spcBef>
            </a:pP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15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0600"/>
              </a:lnSpc>
              <a:spcBef>
                <a:spcPts val="270"/>
              </a:spcBef>
            </a:pPr>
            <a:r>
              <a:rPr sz="1400" dirty="0">
                <a:latin typeface="Calibri"/>
                <a:cs typeface="Calibri"/>
              </a:rPr>
              <a:t>Совместные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(сетевые) образовательных программ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0FAEB1E5-A143-0B49-F1E1-F83C06FAF206}"/>
              </a:ext>
            </a:extLst>
          </p:cNvPr>
          <p:cNvSpPr txBox="1"/>
          <p:nvPr/>
        </p:nvSpPr>
        <p:spPr>
          <a:xfrm>
            <a:off x="4343146" y="2023605"/>
            <a:ext cx="1603375" cy="1241425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450" dirty="0">
                <a:solidFill>
                  <a:srgbClr val="374F94"/>
                </a:solidFill>
                <a:latin typeface="Cambria Math"/>
                <a:cs typeface="Cambria Math"/>
              </a:rPr>
              <a:t>≈</a:t>
            </a:r>
            <a:r>
              <a:rPr sz="2450" spc="35" dirty="0">
                <a:solidFill>
                  <a:srgbClr val="374F94"/>
                </a:solidFill>
                <a:latin typeface="Cambria Math"/>
                <a:cs typeface="Cambria Math"/>
              </a:rPr>
              <a:t> </a:t>
            </a: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20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4900"/>
              </a:lnSpc>
              <a:spcBef>
                <a:spcPts val="1015"/>
              </a:spcBef>
            </a:pPr>
            <a:r>
              <a:rPr sz="1550" spc="-10" dirty="0">
                <a:latin typeface="Calibri"/>
                <a:cs typeface="Calibri"/>
              </a:rPr>
              <a:t>Защиты </a:t>
            </a:r>
            <a:r>
              <a:rPr sz="1550" dirty="0">
                <a:latin typeface="Calibri"/>
                <a:cs typeface="Calibri"/>
              </a:rPr>
              <a:t>диссертаций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в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год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EABC6E35-E009-81DC-AFD1-F830E9E3CBF0}"/>
              </a:ext>
            </a:extLst>
          </p:cNvPr>
          <p:cNvSpPr txBox="1"/>
          <p:nvPr/>
        </p:nvSpPr>
        <p:spPr>
          <a:xfrm>
            <a:off x="217487" y="5105971"/>
            <a:ext cx="2037714" cy="10007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60"/>
              </a:spcBef>
            </a:pPr>
            <a:r>
              <a:rPr sz="1550" b="1" spc="-10" dirty="0">
                <a:solidFill>
                  <a:srgbClr val="374F94"/>
                </a:solidFill>
                <a:latin typeface="Calibri"/>
                <a:cs typeface="Calibri"/>
              </a:rPr>
              <a:t>Собственный </a:t>
            </a:r>
            <a:r>
              <a:rPr sz="1550" b="1" dirty="0">
                <a:solidFill>
                  <a:srgbClr val="374F94"/>
                </a:solidFill>
                <a:latin typeface="Calibri"/>
                <a:cs typeface="Calibri"/>
              </a:rPr>
              <a:t>современный</a:t>
            </a:r>
            <a:r>
              <a:rPr sz="1550" b="1" spc="170" dirty="0">
                <a:solidFill>
                  <a:srgbClr val="374F94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74F94"/>
                </a:solidFill>
                <a:latin typeface="Calibri"/>
                <a:cs typeface="Calibri"/>
              </a:rPr>
              <a:t>научно</a:t>
            </a:r>
            <a:r>
              <a:rPr sz="1550" b="1" spc="180" dirty="0">
                <a:solidFill>
                  <a:srgbClr val="374F94"/>
                </a:solidFill>
                <a:latin typeface="Calibri"/>
                <a:cs typeface="Calibri"/>
              </a:rPr>
              <a:t> </a:t>
            </a:r>
            <a:r>
              <a:rPr sz="1550" b="1" spc="-50" dirty="0">
                <a:solidFill>
                  <a:srgbClr val="374F94"/>
                </a:solidFill>
                <a:latin typeface="Calibri"/>
                <a:cs typeface="Calibri"/>
              </a:rPr>
              <a:t>- </a:t>
            </a:r>
            <a:r>
              <a:rPr sz="1550" b="1" spc="-10" dirty="0">
                <a:solidFill>
                  <a:srgbClr val="374F94"/>
                </a:solidFill>
                <a:latin typeface="Calibri"/>
                <a:cs typeface="Calibri"/>
              </a:rPr>
              <a:t>образовательный кампус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D1D68291-103C-CAA2-6761-CD351080E63D}"/>
              </a:ext>
            </a:extLst>
          </p:cNvPr>
          <p:cNvSpPr txBox="1"/>
          <p:nvPr/>
        </p:nvSpPr>
        <p:spPr>
          <a:xfrm>
            <a:off x="10376281" y="2135269"/>
            <a:ext cx="901065" cy="139001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850"/>
              </a:spcBef>
            </a:pP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&gt;10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520"/>
              </a:spcBef>
            </a:pPr>
            <a:r>
              <a:rPr sz="1800" dirty="0">
                <a:latin typeface="Calibri"/>
                <a:cs typeface="Calibri"/>
              </a:rPr>
              <a:t>Летние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зимние школы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13">
            <a:extLst>
              <a:ext uri="{FF2B5EF4-FFF2-40B4-BE49-F238E27FC236}">
                <a16:creationId xmlns:a16="http://schemas.microsoft.com/office/drawing/2014/main" id="{50C45CC5-6576-1B6D-A62A-C59EDA03E106}"/>
              </a:ext>
            </a:extLst>
          </p:cNvPr>
          <p:cNvGrpSpPr/>
          <p:nvPr/>
        </p:nvGrpSpPr>
        <p:grpSpPr>
          <a:xfrm>
            <a:off x="2219325" y="4714811"/>
            <a:ext cx="7615555" cy="1843405"/>
            <a:chOff x="2219325" y="4714811"/>
            <a:chExt cx="7615555" cy="1843405"/>
          </a:xfrm>
        </p:grpSpPr>
        <p:pic>
          <p:nvPicPr>
            <p:cNvPr id="42" name="object 14">
              <a:extLst>
                <a:ext uri="{FF2B5EF4-FFF2-40B4-BE49-F238E27FC236}">
                  <a16:creationId xmlns:a16="http://schemas.microsoft.com/office/drawing/2014/main" id="{4F11A4A9-5217-7DC4-CF3E-346071062BD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9325" y="4714811"/>
              <a:ext cx="2586101" cy="1833626"/>
            </a:xfrm>
            <a:prstGeom prst="rect">
              <a:avLst/>
            </a:prstGeom>
          </p:spPr>
        </p:pic>
        <p:pic>
          <p:nvPicPr>
            <p:cNvPr id="43" name="object 15">
              <a:extLst>
                <a:ext uri="{FF2B5EF4-FFF2-40B4-BE49-F238E27FC236}">
                  <a16:creationId xmlns:a16="http://schemas.microsoft.com/office/drawing/2014/main" id="{D90E8DBB-BE21-0BB3-AC76-36165FF95DA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5825" y="4714811"/>
              <a:ext cx="2624201" cy="1833626"/>
            </a:xfrm>
            <a:prstGeom prst="rect">
              <a:avLst/>
            </a:prstGeom>
          </p:spPr>
        </p:pic>
        <p:pic>
          <p:nvPicPr>
            <p:cNvPr id="44" name="object 16">
              <a:extLst>
                <a:ext uri="{FF2B5EF4-FFF2-40B4-BE49-F238E27FC236}">
                  <a16:creationId xmlns:a16="http://schemas.microsoft.com/office/drawing/2014/main" id="{550F0F61-8F11-DA32-F8DA-7B905ECBB06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900" y="4724336"/>
              <a:ext cx="2633726" cy="1833626"/>
            </a:xfrm>
            <a:prstGeom prst="rect">
              <a:avLst/>
            </a:prstGeom>
          </p:spPr>
        </p:pic>
      </p:grpSp>
      <p:sp>
        <p:nvSpPr>
          <p:cNvPr id="45" name="object 17">
            <a:extLst>
              <a:ext uri="{FF2B5EF4-FFF2-40B4-BE49-F238E27FC236}">
                <a16:creationId xmlns:a16="http://schemas.microsoft.com/office/drawing/2014/main" id="{DB7D441C-F1B6-C746-8F3B-658B10F4CC74}"/>
              </a:ext>
            </a:extLst>
          </p:cNvPr>
          <p:cNvSpPr txBox="1"/>
          <p:nvPr/>
        </p:nvSpPr>
        <p:spPr>
          <a:xfrm>
            <a:off x="4320159" y="3515677"/>
            <a:ext cx="1808480" cy="968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25"/>
              </a:spcBef>
            </a:pPr>
            <a:r>
              <a:rPr sz="2450" b="1" spc="-50" dirty="0">
                <a:solidFill>
                  <a:srgbClr val="374F94"/>
                </a:solidFill>
                <a:latin typeface="Calibri"/>
                <a:cs typeface="Calibri"/>
              </a:rPr>
              <a:t>4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Диссертационные советы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AC027324-C6B9-954E-E6CC-65D80AA0E696}"/>
              </a:ext>
            </a:extLst>
          </p:cNvPr>
          <p:cNvSpPr txBox="1"/>
          <p:nvPr/>
        </p:nvSpPr>
        <p:spPr>
          <a:xfrm>
            <a:off x="2338704" y="3589972"/>
            <a:ext cx="1494790" cy="9245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655">
              <a:lnSpc>
                <a:spcPts val="2825"/>
              </a:lnSpc>
              <a:spcBef>
                <a:spcPts val="125"/>
              </a:spcBef>
            </a:pPr>
            <a:r>
              <a:rPr sz="2450" b="1" spc="-50" dirty="0">
                <a:solidFill>
                  <a:srgbClr val="374F94"/>
                </a:solidFill>
                <a:latin typeface="Calibri"/>
                <a:cs typeface="Calibri"/>
              </a:rPr>
              <a:t>6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ts val="2045"/>
              </a:lnSpc>
            </a:pPr>
            <a:r>
              <a:rPr sz="1800" spc="-10" dirty="0">
                <a:latin typeface="Calibri"/>
                <a:cs typeface="Calibri"/>
              </a:rPr>
              <a:t>Научные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специальности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1FAAB75C-7D5C-D5F2-D232-BABDAF7B094C}"/>
              </a:ext>
            </a:extLst>
          </p:cNvPr>
          <p:cNvSpPr txBox="1"/>
          <p:nvPr/>
        </p:nvSpPr>
        <p:spPr>
          <a:xfrm>
            <a:off x="10360025" y="865124"/>
            <a:ext cx="1324610" cy="958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b="1" spc="-50" dirty="0">
                <a:solidFill>
                  <a:srgbClr val="374F94"/>
                </a:solidFill>
                <a:latin typeface="Calibri"/>
                <a:cs typeface="Calibri"/>
              </a:rPr>
              <a:t>4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-10" dirty="0">
                <a:latin typeface="Calibri"/>
                <a:cs typeface="Calibri"/>
              </a:rPr>
              <a:t>Онлайн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магистратура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13218ED9-A457-8886-1F76-9FC115724DCB}"/>
              </a:ext>
            </a:extLst>
          </p:cNvPr>
          <p:cNvSpPr txBox="1"/>
          <p:nvPr/>
        </p:nvSpPr>
        <p:spPr>
          <a:xfrm>
            <a:off x="10115550" y="4127182"/>
            <a:ext cx="172529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Целевой</a:t>
            </a:r>
            <a:r>
              <a:rPr sz="1800" b="1" spc="-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капитал</a:t>
            </a:r>
            <a:endParaRPr sz="1800">
              <a:latin typeface="Calibri"/>
              <a:cs typeface="Calibri"/>
            </a:endParaRPr>
          </a:p>
          <a:p>
            <a:pPr marL="12700" marR="18415">
              <a:lnSpc>
                <a:spcPct val="100800"/>
              </a:lnSpc>
            </a:pP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«Экономическое образование»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003E8BC5-F7CE-F5B3-BFCE-1AA0D50FD40F}"/>
              </a:ext>
            </a:extLst>
          </p:cNvPr>
          <p:cNvSpPr txBox="1"/>
          <p:nvPr/>
        </p:nvSpPr>
        <p:spPr>
          <a:xfrm>
            <a:off x="6446520" y="867155"/>
            <a:ext cx="1738630" cy="12204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2390">
              <a:lnSpc>
                <a:spcPts val="2900"/>
              </a:lnSpc>
              <a:spcBef>
                <a:spcPts val="130"/>
              </a:spcBef>
            </a:pPr>
            <a:r>
              <a:rPr sz="2450" b="1" spc="-25" dirty="0">
                <a:solidFill>
                  <a:srgbClr val="374F94"/>
                </a:solidFill>
                <a:latin typeface="Calibri"/>
                <a:cs typeface="Calibri"/>
              </a:rPr>
              <a:t>84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Основные образовательные программы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FF29A244-313C-452B-F4DA-6BE6A6E0BE47}"/>
              </a:ext>
            </a:extLst>
          </p:cNvPr>
          <p:cNvSpPr txBox="1"/>
          <p:nvPr/>
        </p:nvSpPr>
        <p:spPr>
          <a:xfrm>
            <a:off x="10115550" y="5173408"/>
            <a:ext cx="1368425" cy="1130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b="1" spc="-20" dirty="0">
                <a:solidFill>
                  <a:srgbClr val="2D75B6"/>
                </a:solidFill>
                <a:latin typeface="Calibri"/>
                <a:cs typeface="Calibri"/>
              </a:rPr>
              <a:t>Студенческое </a:t>
            </a: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научное</a:t>
            </a:r>
            <a:endParaRPr sz="1800">
              <a:latin typeface="Calibri"/>
              <a:cs typeface="Calibri"/>
            </a:endParaRPr>
          </a:p>
          <a:p>
            <a:pPr marL="12700" marR="176530">
              <a:lnSpc>
                <a:spcPct val="100800"/>
              </a:lnSpc>
            </a:pPr>
            <a:r>
              <a:rPr sz="1800" b="1" spc="-10" dirty="0">
                <a:solidFill>
                  <a:srgbClr val="2D75B6"/>
                </a:solidFill>
                <a:latin typeface="Calibri"/>
                <a:cs typeface="Calibri"/>
              </a:rPr>
              <a:t>сообщество ИПМЭиТ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25">
            <a:extLst>
              <a:ext uri="{FF2B5EF4-FFF2-40B4-BE49-F238E27FC236}">
                <a16:creationId xmlns:a16="http://schemas.microsoft.com/office/drawing/2014/main" id="{FD173AA8-4916-CD71-52F1-964D72772692}"/>
              </a:ext>
            </a:extLst>
          </p:cNvPr>
          <p:cNvSpPr txBox="1"/>
          <p:nvPr/>
        </p:nvSpPr>
        <p:spPr>
          <a:xfrm>
            <a:off x="222567" y="6490811"/>
            <a:ext cx="193357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z="1550" dirty="0">
                <a:latin typeface="Calibri"/>
                <a:cs typeface="Calibri"/>
              </a:rPr>
              <a:t>*по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данным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за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2024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г.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7ECF8061-B391-5E8D-8333-7CE35D2F46C6}"/>
              </a:ext>
            </a:extLst>
          </p:cNvPr>
          <p:cNvSpPr txBox="1"/>
          <p:nvPr/>
        </p:nvSpPr>
        <p:spPr>
          <a:xfrm>
            <a:off x="559117" y="292417"/>
            <a:ext cx="4260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Ключевые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факты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Институте*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FAD492F-ED89-6D3B-2DF1-8DCC5D12448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object 10">
            <a:extLst>
              <a:ext uri="{FF2B5EF4-FFF2-40B4-BE49-F238E27FC236}">
                <a16:creationId xmlns:a16="http://schemas.microsoft.com/office/drawing/2014/main" id="{50B20868-1312-0A81-2B4B-FCA7E669068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825" y="5991225"/>
            <a:ext cx="3533775" cy="66675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02EBCC-2408-CCA0-5C30-10479910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4</a:t>
            </a:fld>
            <a:endParaRPr lang="en-US"/>
          </a:p>
        </p:txBody>
      </p:sp>
      <p:sp>
        <p:nvSpPr>
          <p:cNvPr id="3" name="Номер слайда 41">
            <a:extLst>
              <a:ext uri="{FF2B5EF4-FFF2-40B4-BE49-F238E27FC236}">
                <a16:creationId xmlns:a16="http://schemas.microsoft.com/office/drawing/2014/main" id="{803C29E9-4CAF-E902-78E0-A5BCF028D727}"/>
              </a:ext>
            </a:extLst>
          </p:cNvPr>
          <p:cNvSpPr txBox="1">
            <a:spLocks/>
          </p:cNvSpPr>
          <p:nvPr/>
        </p:nvSpPr>
        <p:spPr>
          <a:xfrm>
            <a:off x="-254647" y="1110230"/>
            <a:ext cx="2360687" cy="315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44D1640-964B-4700-B5E3-12DA90C5A9DF}" type="slidenum">
              <a:rPr lang="ru-RU" sz="2800" smtClean="0">
                <a:solidFill>
                  <a:schemeClr val="bg1"/>
                </a:solidFill>
                <a:latin typeface="PT Sans" panose="020B0604020202020204" charset="-52"/>
              </a:rPr>
              <a:pPr/>
              <a:t>4</a:t>
            </a:fld>
            <a:endParaRPr lang="ru-RU" sz="2800" dirty="0">
              <a:solidFill>
                <a:schemeClr val="bg1"/>
              </a:solidFill>
              <a:latin typeface="PT Sans" panose="020B0604020202020204" charset="-52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0E2387E-1DA0-329E-07BD-90432014E85B}"/>
              </a:ext>
            </a:extLst>
          </p:cNvPr>
          <p:cNvSpPr txBox="1"/>
          <p:nvPr/>
        </p:nvSpPr>
        <p:spPr>
          <a:xfrm>
            <a:off x="366395" y="932878"/>
            <a:ext cx="1068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Структура: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BB355C6-7E4E-B230-737E-AAD3F28D9193}"/>
              </a:ext>
            </a:extLst>
          </p:cNvPr>
          <p:cNvSpPr txBox="1"/>
          <p:nvPr/>
        </p:nvSpPr>
        <p:spPr>
          <a:xfrm>
            <a:off x="366395" y="1400111"/>
            <a:ext cx="4168775" cy="457048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8450" marR="397510" indent="-286385">
              <a:lnSpc>
                <a:spcPts val="1950"/>
              </a:lnSpc>
              <a:spcBef>
                <a:spcPts val="340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b="1" dirty="0">
                <a:latin typeface="Calibri"/>
                <a:cs typeface="Calibri"/>
              </a:rPr>
              <a:t>Высшая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школа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производственного менеджмента</a:t>
            </a:r>
            <a:endParaRPr sz="1800" dirty="0">
              <a:latin typeface="Calibri"/>
              <a:cs typeface="Calibri"/>
            </a:endParaRPr>
          </a:p>
          <a:p>
            <a:pPr marL="298450" marR="281305" indent="-286385">
              <a:lnSpc>
                <a:spcPts val="1880"/>
              </a:lnSpc>
              <a:spcBef>
                <a:spcPts val="65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b="1" dirty="0">
                <a:latin typeface="Calibri"/>
                <a:cs typeface="Calibri"/>
              </a:rPr>
              <a:t>Высшая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инженерно-экономическая школа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ts val="1830"/>
              </a:lnSpc>
              <a:buFont typeface="Arial MT"/>
              <a:buChar char="•"/>
              <a:tabLst>
                <a:tab pos="298450" algn="l"/>
              </a:tabLst>
            </a:pPr>
            <a:r>
              <a:rPr sz="1800" b="1" dirty="0">
                <a:latin typeface="Calibri"/>
                <a:cs typeface="Calibri"/>
              </a:rPr>
              <a:t>Высшая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школа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сервиса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торговли</a:t>
            </a:r>
            <a:endParaRPr sz="1800" dirty="0">
              <a:latin typeface="Calibri"/>
              <a:cs typeface="Calibri"/>
            </a:endParaRPr>
          </a:p>
          <a:p>
            <a:pPr marL="298450" marR="349885" indent="-286385">
              <a:lnSpc>
                <a:spcPts val="1950"/>
              </a:lnSpc>
              <a:spcBef>
                <a:spcPts val="135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b="1" dirty="0">
                <a:latin typeface="Calibri"/>
                <a:cs typeface="Calibri"/>
              </a:rPr>
              <a:t>Высшая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 err="1">
                <a:latin typeface="Calibri"/>
                <a:cs typeface="Calibri"/>
              </a:rPr>
              <a:t>школа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государственного</a:t>
            </a:r>
            <a:r>
              <a:rPr sz="1800" b="1" spc="-10" dirty="0">
                <a:latin typeface="Calibri"/>
                <a:cs typeface="Calibri"/>
              </a:rPr>
              <a:t> управления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ts val="1820"/>
              </a:lnSpc>
              <a:buFont typeface="Arial MT"/>
              <a:buChar char="•"/>
              <a:tabLst>
                <a:tab pos="298450" algn="l"/>
              </a:tabLst>
            </a:pPr>
            <a:r>
              <a:rPr sz="1800" b="1" dirty="0">
                <a:latin typeface="Calibri"/>
                <a:cs typeface="Calibri"/>
              </a:rPr>
              <a:t>Высшая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школа</a:t>
            </a:r>
            <a:r>
              <a:rPr sz="1800" b="1" spc="-10" dirty="0">
                <a:latin typeface="Calibri"/>
                <a:cs typeface="Calibri"/>
              </a:rPr>
              <a:t> бизнес-инжиниринга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ts val="2055"/>
              </a:lnSpc>
              <a:buFont typeface="Arial MT"/>
              <a:buChar char="•"/>
              <a:tabLst>
                <a:tab pos="298450" algn="l"/>
              </a:tabLst>
            </a:pPr>
            <a:r>
              <a:rPr sz="1800" b="1" dirty="0">
                <a:latin typeface="Calibri"/>
                <a:cs typeface="Calibri"/>
              </a:rPr>
              <a:t>Кафедра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экономической теории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ts val="2055"/>
              </a:lnSpc>
              <a:spcBef>
                <a:spcPts val="1520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Центр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дополнительного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образования</a:t>
            </a:r>
            <a:endParaRPr sz="1800" dirty="0">
              <a:latin typeface="Calibri"/>
              <a:cs typeface="Calibri"/>
            </a:endParaRPr>
          </a:p>
          <a:p>
            <a:pPr marL="298450" marR="283845" indent="-286385">
              <a:lnSpc>
                <a:spcPts val="1950"/>
              </a:lnSpc>
              <a:spcBef>
                <a:spcPts val="135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НОЦ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информационных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технологий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бизнес-</a:t>
            </a:r>
            <a:r>
              <a:rPr sz="1800" dirty="0">
                <a:latin typeface="Calibri"/>
                <a:cs typeface="Calibri"/>
              </a:rPr>
              <a:t>анализа </a:t>
            </a:r>
            <a:r>
              <a:rPr sz="1800" spc="-20" dirty="0">
                <a:latin typeface="Calibri"/>
                <a:cs typeface="Calibri"/>
              </a:rPr>
              <a:t>«Газпром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нефть»</a:t>
            </a:r>
            <a:endParaRPr sz="1800" dirty="0">
              <a:latin typeface="Calibri"/>
              <a:cs typeface="Calibri"/>
            </a:endParaRPr>
          </a:p>
          <a:p>
            <a:pPr marL="298450" marR="5080" indent="-286385">
              <a:lnSpc>
                <a:spcPts val="1950"/>
              </a:lnSpc>
              <a:spcBef>
                <a:spcPts val="5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Лаборатория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«Междисциплинарные исследования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образование </a:t>
            </a:r>
            <a:r>
              <a:rPr sz="1800" spc="-25" dirty="0">
                <a:latin typeface="Calibri"/>
                <a:cs typeface="Calibri"/>
              </a:rPr>
              <a:t>по </a:t>
            </a:r>
            <a:r>
              <a:rPr sz="1800" spc="-10" dirty="0">
                <a:latin typeface="Calibri"/>
                <a:cs typeface="Calibri"/>
              </a:rPr>
              <a:t>технологическим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экономическим </a:t>
            </a:r>
            <a:r>
              <a:rPr sz="1800" dirty="0">
                <a:latin typeface="Calibri"/>
                <a:cs typeface="Calibri"/>
              </a:rPr>
              <a:t>проблемам </a:t>
            </a:r>
            <a:r>
              <a:rPr sz="1800" spc="-20" dirty="0">
                <a:latin typeface="Calibri"/>
                <a:cs typeface="Calibri"/>
              </a:rPr>
              <a:t>энергетического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перехода»</a:t>
            </a:r>
            <a:endParaRPr sz="1800" dirty="0">
              <a:latin typeface="Calibri"/>
              <a:cs typeface="Calibri"/>
            </a:endParaRPr>
          </a:p>
          <a:p>
            <a:pPr marL="298450">
              <a:lnSpc>
                <a:spcPts val="1855"/>
              </a:lnSpc>
            </a:pPr>
            <a:r>
              <a:rPr sz="1800" spc="-10" dirty="0">
                <a:latin typeface="Calibri"/>
                <a:cs typeface="Calibri"/>
              </a:rPr>
              <a:t>(https://greenlab.spbstu.ru)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DE85FC8-100F-6CFD-2418-F7EBECF45368}"/>
              </a:ext>
            </a:extLst>
          </p:cNvPr>
          <p:cNvSpPr txBox="1"/>
          <p:nvPr/>
        </p:nvSpPr>
        <p:spPr>
          <a:xfrm>
            <a:off x="5134609" y="932878"/>
            <a:ext cx="622998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Направления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подготовки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(17)*.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ООП 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84 (9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МОП)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37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(4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МОП)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b="1" dirty="0">
                <a:latin typeface="Calibri"/>
                <a:cs typeface="Calibri"/>
              </a:rPr>
              <a:t>бакалавриата,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специалитета,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44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(6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МОП)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магистратуры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CD3354A4-CB5C-1130-022C-230495F17CDB}"/>
              </a:ext>
            </a:extLst>
          </p:cNvPr>
          <p:cNvSpPr txBox="1"/>
          <p:nvPr/>
        </p:nvSpPr>
        <p:spPr>
          <a:xfrm>
            <a:off x="5134609" y="1581467"/>
            <a:ext cx="6866890" cy="4245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ts val="2175"/>
              </a:lnSpc>
              <a:spcBef>
                <a:spcPts val="12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Экономика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55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Менеджмент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Управление</a:t>
            </a:r>
            <a:r>
              <a:rPr sz="2000" spc="-10" dirty="0">
                <a:latin typeface="Calibri"/>
                <a:cs typeface="Calibri"/>
              </a:rPr>
              <a:t> персоналом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Государственное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муниципальное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управление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Бизнес-информатика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Торговое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дело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55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Товароведение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Государственный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аудит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(Магистратура)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Экономическая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безопасность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(Специалитет)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Таможенное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дело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(Специалитет)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Сервис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5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Гостиничное</a:t>
            </a:r>
            <a:r>
              <a:rPr sz="2000" spc="-20" dirty="0">
                <a:latin typeface="Calibri"/>
                <a:cs typeface="Calibri"/>
              </a:rPr>
              <a:t> дело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Туризм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Статистика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Программная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инженерия</a:t>
            </a:r>
            <a:r>
              <a:rPr sz="2000" spc="-10" dirty="0">
                <a:latin typeface="Calibri"/>
                <a:cs typeface="Calibri"/>
              </a:rPr>
              <a:t> (Магистратура)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1914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Управление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качеством (Магистратура)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75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Наукоемкие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технологии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экономика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инноваций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(Магистратура)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8FBBEA4-BF3C-5872-84C2-D47D2598DF34}"/>
              </a:ext>
            </a:extLst>
          </p:cNvPr>
          <p:cNvSpPr txBox="1"/>
          <p:nvPr/>
        </p:nvSpPr>
        <p:spPr>
          <a:xfrm>
            <a:off x="98792" y="6002724"/>
            <a:ext cx="5279390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200" i="1" spc="-10" dirty="0">
                <a:latin typeface="Calibri"/>
                <a:cs typeface="Calibri"/>
              </a:rPr>
              <a:t>*</a:t>
            </a:r>
            <a:r>
              <a:rPr sz="1400" i="1" spc="-10" dirty="0">
                <a:latin typeface="Calibri"/>
                <a:cs typeface="Calibri"/>
              </a:rPr>
              <a:t>Международная</a:t>
            </a:r>
            <a:r>
              <a:rPr sz="1400" i="1" spc="3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профессионально-общественная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аккредитация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в </a:t>
            </a:r>
            <a:r>
              <a:rPr sz="1400" i="1" dirty="0">
                <a:latin typeface="Calibri"/>
                <a:cs typeface="Calibri"/>
              </a:rPr>
              <a:t>2024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г.–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23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ООП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и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2021</a:t>
            </a:r>
            <a:r>
              <a:rPr sz="1400" i="1" spc="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г.</a:t>
            </a:r>
            <a:r>
              <a:rPr sz="1400" i="1" spc="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25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ООП,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Профессионально- общественная аккредитация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ы</a:t>
            </a:r>
            <a:r>
              <a:rPr sz="1400" i="1" spc="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2023</a:t>
            </a:r>
            <a:r>
              <a:rPr sz="1400" i="1" spc="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г.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– 12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ООП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object 8">
            <a:extLst>
              <a:ext uri="{FF2B5EF4-FFF2-40B4-BE49-F238E27FC236}">
                <a16:creationId xmlns:a16="http://schemas.microsoft.com/office/drawing/2014/main" id="{83C67C05-011C-53F2-2795-D61D8246112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1309" y="5920025"/>
            <a:ext cx="1929353" cy="733377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FE026740-7668-2CE9-CE86-0364537DD87C}"/>
              </a:ext>
            </a:extLst>
          </p:cNvPr>
          <p:cNvSpPr txBox="1"/>
          <p:nvPr/>
        </p:nvSpPr>
        <p:spPr>
          <a:xfrm>
            <a:off x="11856466" y="6437312"/>
            <a:ext cx="1270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0" dirty="0">
                <a:latin typeface="Calibri"/>
                <a:cs typeface="Calibri"/>
              </a:rPr>
              <a:t>4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6E910A4-B534-8E57-62D3-8C1964BD2ACC}"/>
              </a:ext>
            </a:extLst>
          </p:cNvPr>
          <p:cNvSpPr txBox="1">
            <a:spLocks/>
          </p:cNvSpPr>
          <p:nvPr/>
        </p:nvSpPr>
        <p:spPr bwMode="auto">
          <a:xfrm>
            <a:off x="306387" y="265366"/>
            <a:ext cx="11579225" cy="621030"/>
          </a:xfrm>
          <a:prstGeom prst="rect">
            <a:avLst/>
          </a:prstGeom>
        </p:spPr>
        <p:txBody>
          <a:bodyPr vert="horz" wrap="square" lIns="0" tIns="87312" rIns="0" bIns="0" rtlCol="0" anchor="t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lang="ru-RU"/>
              <a:t>Основные</a:t>
            </a:r>
            <a:r>
              <a:rPr lang="ru-RU" spc="-85"/>
              <a:t> </a:t>
            </a:r>
            <a:r>
              <a:rPr lang="ru-RU" spc="-10"/>
              <a:t>сведения</a:t>
            </a:r>
            <a:r>
              <a:rPr lang="ru-RU" spc="-75"/>
              <a:t> </a:t>
            </a:r>
            <a:r>
              <a:rPr lang="ru-RU"/>
              <a:t>по</a:t>
            </a:r>
            <a:r>
              <a:rPr lang="ru-RU" spc="-25"/>
              <a:t> </a:t>
            </a:r>
            <a:r>
              <a:rPr lang="ru-RU" spc="-10"/>
              <a:t>направлениям</a:t>
            </a:r>
            <a:r>
              <a:rPr lang="ru-RU" spc="-65"/>
              <a:t> </a:t>
            </a:r>
            <a:r>
              <a:rPr lang="ru-RU" spc="-10"/>
              <a:t>подготовки</a:t>
            </a:r>
            <a:endParaRPr lang="ru-RU" spc="-10" dirty="0"/>
          </a:p>
        </p:txBody>
      </p:sp>
    </p:spTree>
    <p:extLst>
      <p:ext uri="{BB962C8B-B14F-4D97-AF65-F5344CB8AC3E}">
        <p14:creationId xmlns:p14="http://schemas.microsoft.com/office/powerpoint/2010/main" val="165179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117357-1BBD-F3B1-CA09-3745186566A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89CE35-5C60-2906-ECA3-C45AFF80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5</a:t>
            </a:fld>
            <a:endParaRPr lang="en-US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A43ADCBB-77E4-4BE4-2336-7108D0F4535B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latin typeface="Bebas Neue Bold" panose="020B0606020202050201" pitchFamily="34" charset="0"/>
                <a:cs typeface="Rubik SemiBold" pitchFamily="2" charset="-79"/>
              </a:rPr>
              <a:t>Общая информация о высшей школе производственного менеджмента</a:t>
            </a:r>
            <a:endParaRPr lang="en-US" sz="28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D9802-B8A6-D6F9-55A5-66547345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Менеджмент</a:t>
            </a:r>
            <a:endParaRPr lang="en-US" dirty="0"/>
          </a:p>
        </p:txBody>
      </p:sp>
      <p:sp>
        <p:nvSpPr>
          <p:cNvPr id="3" name="Номер слайда 41">
            <a:extLst>
              <a:ext uri="{FF2B5EF4-FFF2-40B4-BE49-F238E27FC236}">
                <a16:creationId xmlns:a16="http://schemas.microsoft.com/office/drawing/2014/main" id="{CB7BBF2A-A8CF-E1BB-D070-4004B03FC6A9}"/>
              </a:ext>
            </a:extLst>
          </p:cNvPr>
          <p:cNvSpPr txBox="1">
            <a:spLocks/>
          </p:cNvSpPr>
          <p:nvPr/>
        </p:nvSpPr>
        <p:spPr>
          <a:xfrm>
            <a:off x="-254647" y="1110230"/>
            <a:ext cx="2360687" cy="315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44D1640-964B-4700-B5E3-12DA90C5A9DF}" type="slidenum">
              <a:rPr lang="ru-RU" sz="2800" smtClean="0">
                <a:solidFill>
                  <a:schemeClr val="bg1"/>
                </a:solidFill>
                <a:latin typeface="PT Sans" panose="020B0604020202020204" charset="-52"/>
              </a:rPr>
              <a:pPr/>
              <a:t>5</a:t>
            </a:fld>
            <a:endParaRPr lang="ru-RU" sz="2800" dirty="0">
              <a:solidFill>
                <a:schemeClr val="bg1"/>
              </a:solidFill>
              <a:latin typeface="PT Sans" panose="020B0604020202020204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A1D8376-0FBB-440F-204C-AE46EDB6D629}"/>
              </a:ext>
            </a:extLst>
          </p:cNvPr>
          <p:cNvCxnSpPr>
            <a:cxnSpLocks/>
          </p:cNvCxnSpPr>
          <p:nvPr/>
        </p:nvCxnSpPr>
        <p:spPr>
          <a:xfrm>
            <a:off x="416479" y="1604734"/>
            <a:ext cx="621195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9BCF02B-4337-5898-0F3C-10A73A9D242C}"/>
              </a:ext>
            </a:extLst>
          </p:cNvPr>
          <p:cNvCxnSpPr>
            <a:cxnSpLocks/>
          </p:cNvCxnSpPr>
          <p:nvPr/>
        </p:nvCxnSpPr>
        <p:spPr>
          <a:xfrm>
            <a:off x="416479" y="1975513"/>
            <a:ext cx="622226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EE04BF-4141-3A58-1CD3-B66FABE4802F}"/>
              </a:ext>
            </a:extLst>
          </p:cNvPr>
          <p:cNvSpPr txBox="1"/>
          <p:nvPr/>
        </p:nvSpPr>
        <p:spPr>
          <a:xfrm>
            <a:off x="408089" y="1636235"/>
            <a:ext cx="4301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604020202020204" charset="-52"/>
              </a:rPr>
              <a:t>Штат профессорско-преподавательского состава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D82B1-5A99-A6F3-47BB-E9B811FEC30B}"/>
              </a:ext>
            </a:extLst>
          </p:cNvPr>
          <p:cNvSpPr txBox="1"/>
          <p:nvPr/>
        </p:nvSpPr>
        <p:spPr>
          <a:xfrm>
            <a:off x="416479" y="2004873"/>
            <a:ext cx="356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604020202020204" charset="-52"/>
              </a:rPr>
              <a:t>Совместителей представителей бизнеса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9496A19-824D-9078-223A-D415639CECC7}"/>
              </a:ext>
            </a:extLst>
          </p:cNvPr>
          <p:cNvCxnSpPr>
            <a:cxnSpLocks/>
          </p:cNvCxnSpPr>
          <p:nvPr/>
        </p:nvCxnSpPr>
        <p:spPr>
          <a:xfrm>
            <a:off x="416479" y="2312650"/>
            <a:ext cx="622226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29ADD1-9D3F-DF21-7978-0E3786463D0C}"/>
              </a:ext>
            </a:extLst>
          </p:cNvPr>
          <p:cNvSpPr txBox="1"/>
          <p:nvPr/>
        </p:nvSpPr>
        <p:spPr>
          <a:xfrm>
            <a:off x="416479" y="2324908"/>
            <a:ext cx="274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604020202020204" charset="-52"/>
              </a:rPr>
              <a:t>Иностранных преподавателей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06B2E78-3C2A-87A0-5CDA-50DCD9949863}"/>
              </a:ext>
            </a:extLst>
          </p:cNvPr>
          <p:cNvCxnSpPr>
            <a:cxnSpLocks/>
          </p:cNvCxnSpPr>
          <p:nvPr/>
        </p:nvCxnSpPr>
        <p:spPr>
          <a:xfrm>
            <a:off x="408089" y="2632685"/>
            <a:ext cx="622226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024DD1-C503-6309-5F42-6189466DC06B}"/>
              </a:ext>
            </a:extLst>
          </p:cNvPr>
          <p:cNvSpPr txBox="1"/>
          <p:nvPr/>
        </p:nvSpPr>
        <p:spPr>
          <a:xfrm>
            <a:off x="4474467" y="1634445"/>
            <a:ext cx="808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8816F"/>
                </a:solidFill>
                <a:latin typeface="PT Sans" panose="020B0604020202020204" charset="-52"/>
              </a:rPr>
              <a:t>81 чел.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DCB67A-BAC0-9FF5-D6A0-F37253A3BAFB}"/>
              </a:ext>
            </a:extLst>
          </p:cNvPr>
          <p:cNvSpPr txBox="1"/>
          <p:nvPr/>
        </p:nvSpPr>
        <p:spPr>
          <a:xfrm>
            <a:off x="4474467" y="2004873"/>
            <a:ext cx="808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8816F"/>
                </a:solidFill>
                <a:latin typeface="PT Sans" panose="020B0604020202020204" charset="-52"/>
              </a:rPr>
              <a:t>17 чел.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D0BAF1-E0FB-1583-56F4-EF625A111FDD}"/>
              </a:ext>
            </a:extLst>
          </p:cNvPr>
          <p:cNvSpPr txBox="1"/>
          <p:nvPr/>
        </p:nvSpPr>
        <p:spPr>
          <a:xfrm>
            <a:off x="4474466" y="2343429"/>
            <a:ext cx="706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8816F"/>
                </a:solidFill>
                <a:latin typeface="PT Sans" panose="020B0604020202020204" charset="-52"/>
              </a:rPr>
              <a:t>4 чел.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1B7E90-81BD-2444-0E78-D973FBBF869E}"/>
              </a:ext>
            </a:extLst>
          </p:cNvPr>
          <p:cNvSpPr txBox="1"/>
          <p:nvPr/>
        </p:nvSpPr>
        <p:spPr>
          <a:xfrm>
            <a:off x="416479" y="2662045"/>
            <a:ext cx="327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604020202020204" charset="-52"/>
              </a:rPr>
              <a:t>Учебно-вспомогательный персонал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10C4720-3B09-16D9-EEB7-68DF73882489}"/>
              </a:ext>
            </a:extLst>
          </p:cNvPr>
          <p:cNvCxnSpPr>
            <a:cxnSpLocks/>
          </p:cNvCxnSpPr>
          <p:nvPr/>
        </p:nvCxnSpPr>
        <p:spPr>
          <a:xfrm>
            <a:off x="408089" y="2969822"/>
            <a:ext cx="622226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AADBE21-8D93-B428-2890-DC8C14D05B6D}"/>
              </a:ext>
            </a:extLst>
          </p:cNvPr>
          <p:cNvSpPr txBox="1"/>
          <p:nvPr/>
        </p:nvSpPr>
        <p:spPr>
          <a:xfrm>
            <a:off x="4474467" y="2680566"/>
            <a:ext cx="808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8816F"/>
                </a:solidFill>
                <a:latin typeface="PT Sans" panose="020B0604020202020204" charset="-52"/>
              </a:rPr>
              <a:t>14 чел.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4B7229-D9EC-6CCB-A3CB-95D1AC793BC0}"/>
              </a:ext>
            </a:extLst>
          </p:cNvPr>
          <p:cNvSpPr txBox="1"/>
          <p:nvPr/>
        </p:nvSpPr>
        <p:spPr>
          <a:xfrm>
            <a:off x="408088" y="3013581"/>
            <a:ext cx="312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604020202020204" charset="-52"/>
              </a:rPr>
              <a:t>Инженерно-технический персонал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1D8FF0A-4038-DD6C-877A-05EDA21C7256}"/>
              </a:ext>
            </a:extLst>
          </p:cNvPr>
          <p:cNvCxnSpPr>
            <a:cxnSpLocks/>
          </p:cNvCxnSpPr>
          <p:nvPr/>
        </p:nvCxnSpPr>
        <p:spPr>
          <a:xfrm>
            <a:off x="399699" y="3321358"/>
            <a:ext cx="622226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509E599-3422-995C-1A0B-055B252C7029}"/>
              </a:ext>
            </a:extLst>
          </p:cNvPr>
          <p:cNvSpPr txBox="1"/>
          <p:nvPr/>
        </p:nvSpPr>
        <p:spPr>
          <a:xfrm>
            <a:off x="4474466" y="3022227"/>
            <a:ext cx="706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8816F"/>
                </a:solidFill>
                <a:latin typeface="PT Sans" panose="020B0604020202020204" charset="-52"/>
              </a:rPr>
              <a:t>1 чел.</a:t>
            </a: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B7CCCB7A-B1A5-58A6-FDD8-21038F650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84941"/>
              </p:ext>
            </p:extLst>
          </p:nvPr>
        </p:nvGraphicFramePr>
        <p:xfrm>
          <a:off x="408088" y="3781366"/>
          <a:ext cx="6201634" cy="19664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07427">
                  <a:extLst>
                    <a:ext uri="{9D8B030D-6E8A-4147-A177-3AD203B41FA5}">
                      <a16:colId xmlns:a16="http://schemas.microsoft.com/office/drawing/2014/main" val="2134632002"/>
                    </a:ext>
                  </a:extLst>
                </a:gridCol>
                <a:gridCol w="893390">
                  <a:extLst>
                    <a:ext uri="{9D8B030D-6E8A-4147-A177-3AD203B41FA5}">
                      <a16:colId xmlns:a16="http://schemas.microsoft.com/office/drawing/2014/main" val="1271864555"/>
                    </a:ext>
                  </a:extLst>
                </a:gridCol>
                <a:gridCol w="2128315">
                  <a:extLst>
                    <a:ext uri="{9D8B030D-6E8A-4147-A177-3AD203B41FA5}">
                      <a16:colId xmlns:a16="http://schemas.microsoft.com/office/drawing/2014/main" val="3117634293"/>
                    </a:ext>
                  </a:extLst>
                </a:gridCol>
                <a:gridCol w="972502">
                  <a:extLst>
                    <a:ext uri="{9D8B030D-6E8A-4147-A177-3AD203B41FA5}">
                      <a16:colId xmlns:a16="http://schemas.microsoft.com/office/drawing/2014/main" val="131788128"/>
                    </a:ext>
                  </a:extLst>
                </a:gridCol>
              </a:tblGrid>
              <a:tr h="436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dirty="0">
                          <a:sym typeface="Arial"/>
                        </a:rPr>
                        <a:t>Бакалавриат</a:t>
                      </a:r>
                      <a:endParaRPr lang="ru-RU" sz="1200" b="0" i="0" u="none" strike="noStrike" cap="none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dirty="0">
                          <a:sym typeface="Arial"/>
                        </a:rPr>
                        <a:t>1 319</a:t>
                      </a:r>
                      <a:endParaRPr lang="ru-RU" sz="1200" b="0" i="0" u="none" strike="noStrike" cap="none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dirty="0">
                          <a:sym typeface="Arial"/>
                        </a:rPr>
                        <a:t>Магистратура</a:t>
                      </a:r>
                      <a:endParaRPr lang="ru-RU" sz="1200" b="0" i="0" u="none" strike="noStrike" cap="none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dirty="0">
                          <a:sym typeface="Arial"/>
                        </a:rPr>
                        <a:t>495</a:t>
                      </a:r>
                      <a:endParaRPr lang="ru-RU" sz="1200" b="0" i="0" u="none" strike="noStrike" cap="none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642611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dirty="0">
                          <a:sym typeface="Arial"/>
                        </a:rPr>
                        <a:t>очная </a:t>
                      </a:r>
                      <a:endParaRPr lang="ru-RU" sz="1200" b="0" i="0" u="none" strike="noStrike" cap="none" dirty="0">
                        <a:solidFill>
                          <a:schemeClr val="dk2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dirty="0">
                          <a:solidFill>
                            <a:srgbClr val="38816F"/>
                          </a:solidFill>
                          <a:sym typeface="Arial"/>
                        </a:rPr>
                        <a:t>1 021</a:t>
                      </a:r>
                      <a:endParaRPr lang="ru-RU" sz="1200" b="0" i="0" u="none" strike="noStrike" cap="none" dirty="0">
                        <a:solidFill>
                          <a:srgbClr val="38816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dirty="0">
                          <a:sym typeface="Arial"/>
                        </a:rPr>
                        <a:t>очная </a:t>
                      </a:r>
                      <a:endParaRPr lang="ru-RU" sz="1200" b="0" i="0" u="none" strike="noStrike" cap="none" dirty="0">
                        <a:solidFill>
                          <a:schemeClr val="dk2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dirty="0">
                          <a:solidFill>
                            <a:srgbClr val="38816F"/>
                          </a:solidFill>
                          <a:sym typeface="Arial"/>
                        </a:rPr>
                        <a:t>269</a:t>
                      </a:r>
                      <a:endParaRPr lang="ru-RU" sz="1200" b="0" i="0" u="none" strike="noStrike" cap="none" dirty="0">
                        <a:solidFill>
                          <a:srgbClr val="38816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9106081"/>
                  </a:ext>
                </a:extLst>
              </a:tr>
              <a:tr h="7268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dirty="0">
                          <a:sym typeface="Arial"/>
                        </a:rPr>
                        <a:t>очно-заочная</a:t>
                      </a:r>
                      <a:endParaRPr lang="ru-RU" sz="1200" b="0" i="0" u="none" strike="noStrike" cap="none" dirty="0">
                        <a:solidFill>
                          <a:schemeClr val="dk2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dirty="0">
                          <a:solidFill>
                            <a:srgbClr val="38816F"/>
                          </a:solidFill>
                          <a:sym typeface="Arial"/>
                        </a:rPr>
                        <a:t>175</a:t>
                      </a:r>
                      <a:endParaRPr lang="ru-RU" sz="1200" b="0" i="0" u="none" strike="noStrike" cap="none" dirty="0">
                        <a:solidFill>
                          <a:srgbClr val="38816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dirty="0">
                          <a:sym typeface="Arial"/>
                        </a:rPr>
                        <a:t>очно-заочная</a:t>
                      </a:r>
                      <a:endParaRPr lang="ru-RU" sz="1200" b="0" i="0" u="none" strike="noStrike" cap="none" dirty="0">
                        <a:solidFill>
                          <a:schemeClr val="dk2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dirty="0">
                          <a:solidFill>
                            <a:srgbClr val="38816F"/>
                          </a:solidFill>
                          <a:sym typeface="Arial"/>
                        </a:rPr>
                        <a:t>67</a:t>
                      </a:r>
                      <a:endParaRPr lang="ru-RU" sz="1200" b="0" i="0" u="none" strike="noStrike" cap="none" dirty="0">
                        <a:solidFill>
                          <a:srgbClr val="38816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4341958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>
                          <a:sym typeface="Arial"/>
                        </a:rPr>
                        <a:t>заочная</a:t>
                      </a:r>
                      <a:endParaRPr lang="ru-RU" sz="1200" b="0" i="0" u="none" strike="noStrike" cap="none">
                        <a:solidFill>
                          <a:schemeClr val="dk2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dirty="0">
                          <a:solidFill>
                            <a:srgbClr val="38816F"/>
                          </a:solidFill>
                          <a:sym typeface="Arial"/>
                        </a:rPr>
                        <a:t>123</a:t>
                      </a:r>
                      <a:endParaRPr lang="ru-RU" sz="1200" b="0" i="0" u="none" strike="noStrike" cap="none" dirty="0">
                        <a:solidFill>
                          <a:srgbClr val="38816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dirty="0">
                          <a:sym typeface="Arial"/>
                        </a:rPr>
                        <a:t>заочная</a:t>
                      </a:r>
                      <a:endParaRPr lang="ru-RU" sz="1200" b="0" i="0" u="none" strike="noStrike" cap="none" dirty="0">
                        <a:solidFill>
                          <a:schemeClr val="dk2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dirty="0">
                          <a:solidFill>
                            <a:srgbClr val="38816F"/>
                          </a:solidFill>
                          <a:sym typeface="Arial"/>
                        </a:rPr>
                        <a:t>159</a:t>
                      </a:r>
                      <a:endParaRPr lang="ru-RU" sz="1200" b="0" i="0" u="none" strike="noStrike" cap="none" dirty="0">
                        <a:solidFill>
                          <a:srgbClr val="38816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322717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351CE2AA-E138-0CA4-0BB8-63171B6A290A}"/>
              </a:ext>
            </a:extLst>
          </p:cNvPr>
          <p:cNvSpPr txBox="1"/>
          <p:nvPr/>
        </p:nvSpPr>
        <p:spPr>
          <a:xfrm>
            <a:off x="399698" y="3377714"/>
            <a:ext cx="494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T Sans" panose="020B0604020202020204" charset="-52"/>
              </a:rPr>
              <a:t>Контингент по уровню образования и формам обучения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88DF38A-FA8B-09A5-FF8C-08ED9685045E}"/>
              </a:ext>
            </a:extLst>
          </p:cNvPr>
          <p:cNvCxnSpPr>
            <a:cxnSpLocks/>
          </p:cNvCxnSpPr>
          <p:nvPr/>
        </p:nvCxnSpPr>
        <p:spPr>
          <a:xfrm>
            <a:off x="391309" y="3685491"/>
            <a:ext cx="622226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https://sun9-56.userapi.com/impg/DXFD5K3ZqUeOsBFM1CvsDSQ8V1fzU_EzyeZqMQ/Gkp3IvEHB70.jpg?size=2560x1706&amp;quality=95&amp;sign=5b01ac60bef0bf60498b3ff12952514d&amp;type=album">
            <a:extLst>
              <a:ext uri="{FF2B5EF4-FFF2-40B4-BE49-F238E27FC236}">
                <a16:creationId xmlns:a16="http://schemas.microsoft.com/office/drawing/2014/main" id="{0895CBDD-AEA1-5330-2A90-FB9B2A71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20" y="3966940"/>
            <a:ext cx="3910274" cy="26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0E8DA25A-80DC-EAA9-6764-BDEDDFB1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20" y="1237018"/>
            <a:ext cx="3910275" cy="25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974905D-11B9-CAE7-35F4-CEFF31F39A0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AED6DA-7360-2C62-295A-7561CCFE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6</a:t>
            </a:fld>
            <a:endParaRPr lang="en-US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DD42C01C-1A9C-21C3-069C-8060AC23214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Bebas Neue Bold" panose="020B0606020202050201" pitchFamily="34" charset="0"/>
                <a:ea typeface="Rubik"/>
                <a:cs typeface="Rubik"/>
                <a:sym typeface="Rubik"/>
              </a:rPr>
              <a:t>Направления деятельности высшей школы производственного менеджмента</a:t>
            </a:r>
            <a:endParaRPr lang="en-US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D3D2B-7783-BE44-1D77-ED5E8D84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Деятельность</a:t>
            </a:r>
            <a:endParaRPr lang="en-US" dirty="0"/>
          </a:p>
        </p:txBody>
      </p:sp>
      <p:sp>
        <p:nvSpPr>
          <p:cNvPr id="3" name="Номер слайда 41">
            <a:extLst>
              <a:ext uri="{FF2B5EF4-FFF2-40B4-BE49-F238E27FC236}">
                <a16:creationId xmlns:a16="http://schemas.microsoft.com/office/drawing/2014/main" id="{6FA760ED-2E92-F884-7F6B-3C7F1E4466D5}"/>
              </a:ext>
            </a:extLst>
          </p:cNvPr>
          <p:cNvSpPr txBox="1">
            <a:spLocks/>
          </p:cNvSpPr>
          <p:nvPr/>
        </p:nvSpPr>
        <p:spPr>
          <a:xfrm>
            <a:off x="-254647" y="1110230"/>
            <a:ext cx="2360687" cy="315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44D1640-964B-4700-B5E3-12DA90C5A9DF}" type="slidenum">
              <a:rPr lang="ru-RU" sz="2800" smtClean="0">
                <a:solidFill>
                  <a:schemeClr val="bg1"/>
                </a:solidFill>
                <a:latin typeface="PT Sans" panose="020B0604020202020204" charset="-52"/>
              </a:rPr>
              <a:pPr/>
              <a:t>6</a:t>
            </a:fld>
            <a:endParaRPr lang="ru-RU" sz="2800" dirty="0">
              <a:solidFill>
                <a:schemeClr val="bg1"/>
              </a:solidFill>
              <a:latin typeface="PT Sans" panose="020B060402020202020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789B5-C941-DDCA-535A-E7FE163CBF3B}"/>
              </a:ext>
            </a:extLst>
          </p:cNvPr>
          <p:cNvSpPr txBox="1"/>
          <p:nvPr/>
        </p:nvSpPr>
        <p:spPr>
          <a:xfrm>
            <a:off x="653533" y="2736502"/>
            <a:ext cx="46506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Образовательная деятельность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Научная деятельность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Взаимодействие с реальным сектором экономики</a:t>
            </a:r>
          </a:p>
          <a:p>
            <a:endParaRPr lang="ru-RU" dirty="0"/>
          </a:p>
        </p:txBody>
      </p:sp>
      <p:pic>
        <p:nvPicPr>
          <p:cNvPr id="6" name="Picture 4" descr="https://imet.spbstu.ru/albums/kovorking_studentov/xsb87nl92ocq3eb9wqvo2223jd5yumuh.jpeg">
            <a:extLst>
              <a:ext uri="{FF2B5EF4-FFF2-40B4-BE49-F238E27FC236}">
                <a16:creationId xmlns:a16="http://schemas.microsoft.com/office/drawing/2014/main" id="{A5AA9296-2A84-400E-43A1-B8899FB67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445" r="12965" b="-445"/>
          <a:stretch/>
        </p:blipFill>
        <p:spPr bwMode="auto">
          <a:xfrm>
            <a:off x="7274959" y="1064147"/>
            <a:ext cx="42635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0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306B975-2DBB-3F03-65F9-F9B43E1BA1F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8ECCAD-D217-8C64-06DF-1BFCC44A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7</a:t>
            </a:fld>
            <a:endParaRPr lang="en-US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6A23183-B12B-1F8F-1D4B-BE24390DE1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8088" y="416834"/>
            <a:ext cx="9417542" cy="1294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latin typeface="Bebas Neue Bold" panose="020B0606020202050201" pitchFamily="34" charset="0"/>
                <a:cs typeface="Rubik SemiBold" pitchFamily="2" charset="-79"/>
                <a:sym typeface="Rubik"/>
              </a:rPr>
              <a:t>Обучение в высшей школе производственного менеджмента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C2069-7944-9478-BFB2-405189A4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Обучение</a:t>
            </a:r>
            <a:endParaRPr lang="en-US" dirty="0"/>
          </a:p>
        </p:txBody>
      </p:sp>
      <p:sp>
        <p:nvSpPr>
          <p:cNvPr id="3" name="Номер слайда 41">
            <a:extLst>
              <a:ext uri="{FF2B5EF4-FFF2-40B4-BE49-F238E27FC236}">
                <a16:creationId xmlns:a16="http://schemas.microsoft.com/office/drawing/2014/main" id="{1F2ED608-DF20-B801-01D2-81216D6E61A2}"/>
              </a:ext>
            </a:extLst>
          </p:cNvPr>
          <p:cNvSpPr txBox="1">
            <a:spLocks/>
          </p:cNvSpPr>
          <p:nvPr/>
        </p:nvSpPr>
        <p:spPr>
          <a:xfrm>
            <a:off x="-254647" y="1110230"/>
            <a:ext cx="2360687" cy="315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44D1640-964B-4700-B5E3-12DA90C5A9DF}" type="slidenum">
              <a:rPr lang="ru-RU" sz="2800" smtClean="0">
                <a:solidFill>
                  <a:schemeClr val="bg1"/>
                </a:solidFill>
                <a:latin typeface="PT Sans" panose="020B0604020202020204" charset="-52"/>
              </a:rPr>
              <a:pPr/>
              <a:t>7</a:t>
            </a:fld>
            <a:endParaRPr lang="ru-RU" sz="2800" dirty="0">
              <a:solidFill>
                <a:schemeClr val="bg1"/>
              </a:solidFill>
              <a:latin typeface="PT Sans" panose="020B0604020202020204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84AFA74-F7C0-2CDE-3A65-8FB739D6F0DF}"/>
              </a:ext>
            </a:extLst>
          </p:cNvPr>
          <p:cNvSpPr/>
          <p:nvPr/>
        </p:nvSpPr>
        <p:spPr>
          <a:xfrm>
            <a:off x="546100" y="1382993"/>
            <a:ext cx="1107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Sans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ВШПМ осуществляет подготовку кадров по трем уровням высшего образования</a:t>
            </a:r>
            <a:endParaRPr lang="ru-RU" dirty="0">
              <a:latin typeface="PT Sans" panose="020B0604020202020204" charset="-52"/>
            </a:endParaRPr>
          </a:p>
        </p:txBody>
      </p:sp>
      <p:sp>
        <p:nvSpPr>
          <p:cNvPr id="29" name="Скругленный прямоугольник 12">
            <a:extLst>
              <a:ext uri="{FF2B5EF4-FFF2-40B4-BE49-F238E27FC236}">
                <a16:creationId xmlns:a16="http://schemas.microsoft.com/office/drawing/2014/main" id="{59C24C44-4E4D-57AA-2969-01424488A454}"/>
              </a:ext>
            </a:extLst>
          </p:cNvPr>
          <p:cNvSpPr/>
          <p:nvPr/>
        </p:nvSpPr>
        <p:spPr>
          <a:xfrm>
            <a:off x="4713071" y="2103372"/>
            <a:ext cx="2765857" cy="736600"/>
          </a:xfrm>
          <a:prstGeom prst="roundRect">
            <a:avLst/>
          </a:prstGeom>
          <a:solidFill>
            <a:srgbClr val="38816F"/>
          </a:solidFill>
          <a:ln>
            <a:solidFill>
              <a:srgbClr val="38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Магистратура</a:t>
            </a:r>
          </a:p>
        </p:txBody>
      </p:sp>
      <p:sp>
        <p:nvSpPr>
          <p:cNvPr id="30" name="Скругленный прямоугольник 13">
            <a:extLst>
              <a:ext uri="{FF2B5EF4-FFF2-40B4-BE49-F238E27FC236}">
                <a16:creationId xmlns:a16="http://schemas.microsoft.com/office/drawing/2014/main" id="{3ECB1177-47B0-42BA-B6BE-9A2698E6C301}"/>
              </a:ext>
            </a:extLst>
          </p:cNvPr>
          <p:cNvSpPr/>
          <p:nvPr/>
        </p:nvSpPr>
        <p:spPr>
          <a:xfrm>
            <a:off x="7722465" y="2103372"/>
            <a:ext cx="2833016" cy="736600"/>
          </a:xfrm>
          <a:prstGeom prst="roundRect">
            <a:avLst/>
          </a:prstGeom>
          <a:solidFill>
            <a:srgbClr val="38816F"/>
          </a:solidFill>
          <a:ln>
            <a:solidFill>
              <a:srgbClr val="38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Аспирантура</a:t>
            </a:r>
          </a:p>
        </p:txBody>
      </p:sp>
      <p:sp>
        <p:nvSpPr>
          <p:cNvPr id="31" name="Скругленный прямоугольник 15">
            <a:extLst>
              <a:ext uri="{FF2B5EF4-FFF2-40B4-BE49-F238E27FC236}">
                <a16:creationId xmlns:a16="http://schemas.microsoft.com/office/drawing/2014/main" id="{B091AAF6-0908-9DCB-1C81-B75D6FF4C322}"/>
              </a:ext>
            </a:extLst>
          </p:cNvPr>
          <p:cNvSpPr/>
          <p:nvPr/>
        </p:nvSpPr>
        <p:spPr>
          <a:xfrm>
            <a:off x="3100677" y="2850496"/>
            <a:ext cx="1397000" cy="5772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2 года по профилям</a:t>
            </a:r>
          </a:p>
        </p:txBody>
      </p:sp>
      <p:sp>
        <p:nvSpPr>
          <p:cNvPr id="32" name="Скругленный прямоугольник 17">
            <a:extLst>
              <a:ext uri="{FF2B5EF4-FFF2-40B4-BE49-F238E27FC236}">
                <a16:creationId xmlns:a16="http://schemas.microsoft.com/office/drawing/2014/main" id="{3A32F0A8-B524-0A94-A48B-16BEC7B6C43C}"/>
              </a:ext>
            </a:extLst>
          </p:cNvPr>
          <p:cNvSpPr/>
          <p:nvPr/>
        </p:nvSpPr>
        <p:spPr>
          <a:xfrm>
            <a:off x="4713478" y="2851756"/>
            <a:ext cx="2765449" cy="5772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2 года специализации по образовательным программам</a:t>
            </a:r>
          </a:p>
        </p:txBody>
      </p:sp>
      <p:sp>
        <p:nvSpPr>
          <p:cNvPr id="33" name="Скругленный прямоугольник 30">
            <a:extLst>
              <a:ext uri="{FF2B5EF4-FFF2-40B4-BE49-F238E27FC236}">
                <a16:creationId xmlns:a16="http://schemas.microsoft.com/office/drawing/2014/main" id="{9E7EB344-8475-8311-B5F2-0EEA5C47D61B}"/>
              </a:ext>
            </a:extLst>
          </p:cNvPr>
          <p:cNvSpPr/>
          <p:nvPr/>
        </p:nvSpPr>
        <p:spPr>
          <a:xfrm>
            <a:off x="7756248" y="2827391"/>
            <a:ext cx="2765449" cy="6003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3 года по научной специальности</a:t>
            </a:r>
          </a:p>
        </p:txBody>
      </p:sp>
      <p:sp>
        <p:nvSpPr>
          <p:cNvPr id="34" name="Скругленный прямоугольник 7">
            <a:extLst>
              <a:ext uri="{FF2B5EF4-FFF2-40B4-BE49-F238E27FC236}">
                <a16:creationId xmlns:a16="http://schemas.microsoft.com/office/drawing/2014/main" id="{6ABC30D7-03B2-6155-15DF-A57EEEF3C81E}"/>
              </a:ext>
            </a:extLst>
          </p:cNvPr>
          <p:cNvSpPr/>
          <p:nvPr/>
        </p:nvSpPr>
        <p:spPr>
          <a:xfrm>
            <a:off x="1672770" y="2103372"/>
            <a:ext cx="2804873" cy="736600"/>
          </a:xfrm>
          <a:prstGeom prst="roundRect">
            <a:avLst/>
          </a:prstGeom>
          <a:solidFill>
            <a:srgbClr val="38816F"/>
          </a:solidFill>
          <a:ln>
            <a:solidFill>
              <a:srgbClr val="38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Бакалавриат</a:t>
            </a:r>
            <a:endParaRPr lang="ru-RU" sz="20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id="{4D9529E2-A769-B0B0-7491-FD7DC08879BE}"/>
              </a:ext>
            </a:extLst>
          </p:cNvPr>
          <p:cNvSpPr/>
          <p:nvPr/>
        </p:nvSpPr>
        <p:spPr>
          <a:xfrm>
            <a:off x="1711786" y="2850497"/>
            <a:ext cx="1397000" cy="5772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2 года по направлению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D20F538-E4AF-8294-E23A-532796D8DABA}"/>
              </a:ext>
            </a:extLst>
          </p:cNvPr>
          <p:cNvSpPr/>
          <p:nvPr/>
        </p:nvSpPr>
        <p:spPr>
          <a:xfrm>
            <a:off x="661977" y="3951440"/>
            <a:ext cx="420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 Sans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Портфель образовательных программ по направлению «Менеджмент»</a:t>
            </a:r>
            <a:endParaRPr lang="ru-RU" b="1" dirty="0">
              <a:latin typeface="PT Sans" panose="020B0604020202020204" charset="-52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37CBB8B0-5F8A-3A73-94D2-DABA4681999C}"/>
              </a:ext>
            </a:extLst>
          </p:cNvPr>
          <p:cNvCxnSpPr/>
          <p:nvPr/>
        </p:nvCxnSpPr>
        <p:spPr>
          <a:xfrm>
            <a:off x="764279" y="4603176"/>
            <a:ext cx="303144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025012C9-42FE-AFF9-259F-4DDDF50C4099}"/>
              </a:ext>
            </a:extLst>
          </p:cNvPr>
          <p:cNvCxnSpPr>
            <a:cxnSpLocks/>
          </p:cNvCxnSpPr>
          <p:nvPr/>
        </p:nvCxnSpPr>
        <p:spPr>
          <a:xfrm>
            <a:off x="764279" y="4973955"/>
            <a:ext cx="303144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FF742F6-D123-9542-3FCA-197076A1411E}"/>
              </a:ext>
            </a:extLst>
          </p:cNvPr>
          <p:cNvSpPr txBox="1"/>
          <p:nvPr/>
        </p:nvSpPr>
        <p:spPr>
          <a:xfrm>
            <a:off x="755889" y="4634677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latin typeface="PT Sans" panose="020B0604020202020204" charset="-52"/>
              </a:rPr>
              <a:t>Бакалавриат</a:t>
            </a:r>
            <a:endParaRPr lang="ru-RU" sz="1200" dirty="0">
              <a:latin typeface="PT Sans" panose="020B0604020202020204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99336C-3F43-205E-04F5-48C4434C06B2}"/>
              </a:ext>
            </a:extLst>
          </p:cNvPr>
          <p:cNvSpPr txBox="1"/>
          <p:nvPr/>
        </p:nvSpPr>
        <p:spPr>
          <a:xfrm>
            <a:off x="764279" y="5003315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PT Sans" panose="020B0604020202020204" charset="-52"/>
              </a:rPr>
              <a:t>Магистратура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F99B241-B195-A138-EBAB-223DE46ADE34}"/>
              </a:ext>
            </a:extLst>
          </p:cNvPr>
          <p:cNvCxnSpPr>
            <a:cxnSpLocks/>
          </p:cNvCxnSpPr>
          <p:nvPr/>
        </p:nvCxnSpPr>
        <p:spPr>
          <a:xfrm>
            <a:off x="764279" y="5311092"/>
            <a:ext cx="303144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9FA2EFB-F4C9-99D4-5754-C641EABBB9D6}"/>
              </a:ext>
            </a:extLst>
          </p:cNvPr>
          <p:cNvSpPr txBox="1"/>
          <p:nvPr/>
        </p:nvSpPr>
        <p:spPr>
          <a:xfrm>
            <a:off x="764279" y="5323350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PT Sans" panose="020B0604020202020204" charset="-52"/>
              </a:rPr>
              <a:t>Аспирантура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91C87951-35F5-0CC1-1F34-8DC2AEFE815F}"/>
              </a:ext>
            </a:extLst>
          </p:cNvPr>
          <p:cNvCxnSpPr>
            <a:cxnSpLocks/>
          </p:cNvCxnSpPr>
          <p:nvPr/>
        </p:nvCxnSpPr>
        <p:spPr>
          <a:xfrm>
            <a:off x="755889" y="5631127"/>
            <a:ext cx="303983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3BCD243-CA1C-C171-4016-7DC87163A1F2}"/>
              </a:ext>
            </a:extLst>
          </p:cNvPr>
          <p:cNvSpPr txBox="1"/>
          <p:nvPr/>
        </p:nvSpPr>
        <p:spPr>
          <a:xfrm>
            <a:off x="1923299" y="4662783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8816F"/>
                </a:solidFill>
                <a:latin typeface="PT Sans" panose="020B0604020202020204" charset="-52"/>
              </a:rPr>
              <a:t>10 профилей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CC3982-26F6-4B64-15E1-24EDC083E987}"/>
              </a:ext>
            </a:extLst>
          </p:cNvPr>
          <p:cNvSpPr txBox="1"/>
          <p:nvPr/>
        </p:nvSpPr>
        <p:spPr>
          <a:xfrm>
            <a:off x="1923299" y="5039416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8816F"/>
                </a:solidFill>
                <a:latin typeface="PT Sans" panose="020B0604020202020204" charset="-52"/>
              </a:rPr>
              <a:t>10 программ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875AAB-7C5B-8F85-773C-39260E1945AA}"/>
              </a:ext>
            </a:extLst>
          </p:cNvPr>
          <p:cNvSpPr txBox="1"/>
          <p:nvPr/>
        </p:nvSpPr>
        <p:spPr>
          <a:xfrm>
            <a:off x="1923299" y="5352875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8816F"/>
                </a:solidFill>
                <a:latin typeface="PT Sans" panose="020B0604020202020204" charset="-52"/>
              </a:rPr>
              <a:t>1 научная специальность 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4EE7D3B-2246-7813-3F6D-A2050DF1727D}"/>
              </a:ext>
            </a:extLst>
          </p:cNvPr>
          <p:cNvSpPr/>
          <p:nvPr/>
        </p:nvSpPr>
        <p:spPr>
          <a:xfrm>
            <a:off x="5116859" y="3964568"/>
            <a:ext cx="574935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PTSans-Regular"/>
              </a:rPr>
              <a:t>При реализации основных образовательных программ по направлению «Менеджмент» в ВШПМ присутствует кластерное деление:</a:t>
            </a:r>
          </a:p>
          <a:p>
            <a:pPr algn="just"/>
            <a:endParaRPr lang="ru-RU" dirty="0">
              <a:solidFill>
                <a:schemeClr val="tx1"/>
              </a:solidFill>
              <a:latin typeface="PTSans-Regular"/>
            </a:endParaRPr>
          </a:p>
          <a:p>
            <a:r>
              <a:rPr lang="ru-RU" dirty="0">
                <a:solidFill>
                  <a:schemeClr val="tx1"/>
                </a:solidFill>
                <a:latin typeface="PTSans-Regular"/>
              </a:rPr>
              <a:t>• Кластер «Функциональный менеджмент»;</a:t>
            </a:r>
          </a:p>
          <a:p>
            <a:endParaRPr lang="ru-RU" sz="1050" dirty="0">
              <a:solidFill>
                <a:schemeClr val="tx1"/>
              </a:solidFill>
              <a:latin typeface="PTSans-Regular"/>
            </a:endParaRPr>
          </a:p>
          <a:p>
            <a:r>
              <a:rPr lang="ru-RU" dirty="0">
                <a:solidFill>
                  <a:schemeClr val="tx1"/>
                </a:solidFill>
                <a:latin typeface="PTSans-Regular"/>
              </a:rPr>
              <a:t>• Кластер «Отраслевой менеджмент»;</a:t>
            </a:r>
          </a:p>
          <a:p>
            <a:endParaRPr lang="ru-RU" sz="1050" dirty="0">
              <a:solidFill>
                <a:schemeClr val="tx1"/>
              </a:solidFill>
              <a:latin typeface="PTSans-Regular"/>
            </a:endParaRPr>
          </a:p>
          <a:p>
            <a:r>
              <a:rPr lang="ru-RU" dirty="0">
                <a:solidFill>
                  <a:schemeClr val="tx1"/>
                </a:solidFill>
                <a:latin typeface="PTSans-Regular"/>
              </a:rPr>
              <a:t>• Международный кластер.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3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08C28B-2821-C5C8-EDDC-C8CD5A6396C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937024-72D8-3BD6-4AC2-D27012BB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8</a:t>
            </a:fld>
            <a:endParaRPr lang="en-US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7408419F-F63F-AEA7-C1C2-C2490B92F0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8088" y="416834"/>
            <a:ext cx="9417542" cy="1294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Bebas Neue Bold" panose="020B0606020202050201" pitchFamily="34" charset="0"/>
                <a:ea typeface="Rubik"/>
                <a:cs typeface="Rubik"/>
                <a:sym typeface="Rubik"/>
              </a:rPr>
              <a:t>Взаимодействие с реальным сектором экономики</a:t>
            </a:r>
            <a:endParaRPr lang="en-US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2C45B-3224-7D96-47CE-68DDAB06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Обучение</a:t>
            </a:r>
            <a:endParaRPr lang="en-US" dirty="0"/>
          </a:p>
        </p:txBody>
      </p:sp>
      <p:sp>
        <p:nvSpPr>
          <p:cNvPr id="3" name="Номер слайда 41">
            <a:extLst>
              <a:ext uri="{FF2B5EF4-FFF2-40B4-BE49-F238E27FC236}">
                <a16:creationId xmlns:a16="http://schemas.microsoft.com/office/drawing/2014/main" id="{4A977B5D-06E6-767D-E3C6-5703E206B9AB}"/>
              </a:ext>
            </a:extLst>
          </p:cNvPr>
          <p:cNvSpPr txBox="1">
            <a:spLocks/>
          </p:cNvSpPr>
          <p:nvPr/>
        </p:nvSpPr>
        <p:spPr>
          <a:xfrm>
            <a:off x="-254647" y="1110230"/>
            <a:ext cx="2360687" cy="315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44D1640-964B-4700-B5E3-12DA90C5A9DF}" type="slidenum">
              <a:rPr lang="ru-RU" sz="2800" smtClean="0">
                <a:solidFill>
                  <a:schemeClr val="bg1"/>
                </a:solidFill>
                <a:latin typeface="PT Sans" panose="020B0604020202020204" charset="-52"/>
              </a:rPr>
              <a:pPr/>
              <a:t>8</a:t>
            </a:fld>
            <a:endParaRPr lang="ru-RU" sz="2800" dirty="0">
              <a:solidFill>
                <a:schemeClr val="bg1"/>
              </a:solidFill>
              <a:latin typeface="PT Sans" panose="020B0604020202020204" charset="-52"/>
            </a:endParaRPr>
          </a:p>
        </p:txBody>
      </p:sp>
      <p:sp>
        <p:nvSpPr>
          <p:cNvPr id="5" name="Google Shape;57;p1">
            <a:extLst>
              <a:ext uri="{FF2B5EF4-FFF2-40B4-BE49-F238E27FC236}">
                <a16:creationId xmlns:a16="http://schemas.microsoft.com/office/drawing/2014/main" id="{46D34F1B-C51F-EB2C-9BC2-2C1C3B47B5AB}"/>
              </a:ext>
            </a:extLst>
          </p:cNvPr>
          <p:cNvSpPr txBox="1"/>
          <p:nvPr/>
        </p:nvSpPr>
        <p:spPr>
          <a:xfrm>
            <a:off x="787400" y="2755152"/>
            <a:ext cx="446300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PT Sans" panose="020B0503020203020204" pitchFamily="34" charset="0"/>
                <a:ea typeface="Rubik"/>
                <a:cs typeface="Rubik"/>
                <a:sym typeface="Rubik"/>
              </a:rPr>
              <a:t>Более 120 предприятий-партнеров 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PT Sans" panose="020B0503020203020204" pitchFamily="34" charset="0"/>
                <a:ea typeface="Rubik"/>
                <a:cs typeface="Rubik"/>
                <a:sym typeface="Rubik"/>
              </a:rPr>
              <a:t>Трехсторонняя модель сотрудничества «ВУЗ»-«БИЗНЕС»-«СТУДЕНТЫ»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PT Sans" panose="020B0503020203020204" pitchFamily="34" charset="0"/>
                <a:ea typeface="Rubik"/>
                <a:cs typeface="Rubik"/>
                <a:sym typeface="Rubik"/>
              </a:rPr>
              <a:t>Стажировки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PT Sans" panose="020B0503020203020204" pitchFamily="34" charset="0"/>
                <a:ea typeface="Rubik"/>
                <a:cs typeface="Rubik"/>
                <a:sym typeface="Rubik"/>
              </a:rPr>
              <a:t>Экспертный круглый стол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PT Sans" panose="020B0503020203020204" pitchFamily="34" charset="0"/>
                <a:ea typeface="Rubik"/>
                <a:cs typeface="Rubik"/>
                <a:sym typeface="Rubik"/>
              </a:rPr>
              <a:t>Внешняя экспертиза</a:t>
            </a:r>
          </a:p>
          <a:p>
            <a:pPr lvl="0">
              <a:buSzPts val="1000"/>
            </a:pPr>
            <a:endParaRPr lang="ru-RU" sz="1200" dirty="0">
              <a:solidFill>
                <a:prstClr val="black"/>
              </a:solidFill>
              <a:latin typeface="PT Sans" panose="020B0503020203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481FC4-8FA1-138D-C12E-7E2B8AB56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38" t="-1" r="2115" b="2601"/>
          <a:stretch/>
        </p:blipFill>
        <p:spPr>
          <a:xfrm>
            <a:off x="6867951" y="1110230"/>
            <a:ext cx="4470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 bwMode="auto">
          <a:xfrm>
            <a:off x="485775" y="1470654"/>
            <a:ext cx="8696325" cy="1710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БЛАГОДАРЮ</a:t>
            </a:r>
            <a:br>
              <a:rPr lang="ru-RU"/>
            </a:br>
            <a:r>
              <a:rPr lang="ru-RU"/>
              <a:t>ЗА ВНИМАНИЕ!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954F72"/>
      </a:folHlink>
    </a:clrScheme>
    <a:fontScheme name="Другая 2">
      <a:majorFont>
        <a:latin typeface="Onest SemiBold"/>
        <a:ea typeface="Arial"/>
        <a:cs typeface="Arial"/>
      </a:majorFont>
      <a:minorFont>
        <a:latin typeface="Onest Regular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711</Words>
  <Application>Microsoft Office PowerPoint</Application>
  <DocSecurity>0</DocSecurity>
  <PresentationFormat>Широкоэкранный</PresentationFormat>
  <Paragraphs>242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Bebas Neue Bold</vt:lpstr>
      <vt:lpstr>Aptos</vt:lpstr>
      <vt:lpstr>Onest Bold</vt:lpstr>
      <vt:lpstr>Onest Regular</vt:lpstr>
      <vt:lpstr>Arial</vt:lpstr>
      <vt:lpstr>PT Sans</vt:lpstr>
      <vt:lpstr>Wingdings</vt:lpstr>
      <vt:lpstr>PTSans-Regular</vt:lpstr>
      <vt:lpstr>Calibri</vt:lpstr>
      <vt:lpstr>Onest SemiBold</vt:lpstr>
      <vt:lpstr>Cambria Math</vt:lpstr>
      <vt:lpstr>Arial MT</vt:lpstr>
      <vt:lpstr>Тема Office</vt:lpstr>
      <vt:lpstr>Презентация PowerPoint</vt:lpstr>
      <vt:lpstr>СПбПУ в рейтингах по направлению «Бизнес и экономика»</vt:lpstr>
      <vt:lpstr>≈1200 Иностранные студенты, чел.</vt:lpstr>
      <vt:lpstr>Презентация PowerPoint</vt:lpstr>
      <vt:lpstr>Общая информация о высшей школе производственного менеджмента</vt:lpstr>
      <vt:lpstr>Направления деятельности высшей школы производственного менеджмента</vt:lpstr>
      <vt:lpstr>Обучение в высшей школе производственного менеджмента</vt:lpstr>
      <vt:lpstr>Взаимодействие с реальным сектором экономики</vt:lpstr>
      <vt:lpstr>БЛАГОДАРЮ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viryms@yandex.ru</dc:creator>
  <cp:keywords/>
  <dc:description/>
  <cp:lastModifiedBy>Анна Седякина</cp:lastModifiedBy>
  <cp:revision>74</cp:revision>
  <dcterms:created xsi:type="dcterms:W3CDTF">2025-02-13T10:56:18Z</dcterms:created>
  <dcterms:modified xsi:type="dcterms:W3CDTF">2025-04-29T07:12:48Z</dcterms:modified>
  <cp:category/>
  <dc:identifier/>
  <cp:contentStatus/>
  <dc:language/>
  <cp:version/>
</cp:coreProperties>
</file>