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0" r:id="rId1"/>
    <p:sldMasterId id="2147483675" r:id="rId2"/>
  </p:sldMasterIdLst>
  <p:notesMasterIdLst>
    <p:notesMasterId r:id="rId11"/>
  </p:notesMasterIdLst>
  <p:sldIdLst>
    <p:sldId id="264" r:id="rId3"/>
    <p:sldId id="326" r:id="rId4"/>
    <p:sldId id="302" r:id="rId5"/>
    <p:sldId id="325" r:id="rId6"/>
    <p:sldId id="311" r:id="rId7"/>
    <p:sldId id="318" r:id="rId8"/>
    <p:sldId id="313" r:id="rId9"/>
    <p:sldId id="319" r:id="rId10"/>
  </p:sldIdLst>
  <p:sldSz cx="9144000" cy="5143500" type="screen16x9"/>
  <p:notesSz cx="6858000" cy="9144000"/>
  <p:embeddedFontLst>
    <p:embeddedFont>
      <p:font typeface="Bebas Neue Book" panose="020B0604020202020204" charset="-52"/>
      <p:regular r:id="rId12"/>
    </p:embeddedFont>
    <p:embeddedFont>
      <p:font typeface="Rubik SemiBold" pitchFamily="2" charset="-79"/>
      <p:regular r:id="rId13"/>
      <p:bold r:id="rId14"/>
      <p:italic r:id="rId15"/>
      <p:boldItalic r:id="rId16"/>
    </p:embeddedFont>
    <p:embeddedFont>
      <p:font typeface="PT Sans" panose="020B0503020203020204" pitchFamily="34" charset="-52"/>
      <p:regular r:id="rId17"/>
      <p:bold r:id="rId18"/>
      <p:italic r:id="rId19"/>
      <p:boldItalic r:id="rId20"/>
    </p:embeddedFont>
    <p:embeddedFont>
      <p:font typeface="Rubik" pitchFamily="2" charset="-79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Bebas Neue Bold" panose="020B0606020202050201" charset="-52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gxsuUBCf/PLMWljklA+R+eM4wu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A66"/>
    <a:srgbClr val="38816F"/>
    <a:srgbClr val="414042"/>
    <a:srgbClr val="56499E"/>
    <a:srgbClr val="8B82C4"/>
    <a:srgbClr val="695DB3"/>
    <a:srgbClr val="B0A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 showGuides="1">
      <p:cViewPr varScale="1">
        <p:scale>
          <a:sx n="145" d="100"/>
          <a:sy n="145" d="100"/>
        </p:scale>
        <p:origin x="71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56" Type="http://customschemas.google.com/relationships/presentationmetadata" Target="meta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13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7847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582DC-5191-43F8-AB85-57E6CD53856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9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3642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28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152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2251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02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-1162050" y="292745"/>
            <a:ext cx="2057400" cy="274637"/>
          </a:xfrm>
        </p:spPr>
        <p:txBody>
          <a:bodyPr/>
          <a:lstStyle>
            <a:lvl1pPr>
              <a:defRPr sz="2200">
                <a:latin typeface="Bebas Neue Bold" panose="020B0606020202050201" pitchFamily="34" charset="0"/>
              </a:defRPr>
            </a:lvl1pPr>
          </a:lstStyle>
          <a:p>
            <a:fld id="{144D1640-964B-4700-B5E3-12DA90C5A9D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72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0912-A502-458D-A96C-A2349FCA4EF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1640-964B-4700-B5E3-12DA90C5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845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0912-A502-458D-A96C-A2349FCA4EF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1640-964B-4700-B5E3-12DA90C5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05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0912-A502-458D-A96C-A2349FCA4EF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1640-964B-4700-B5E3-12DA90C5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230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номер слайда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311700" y="4389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tx1"/>
                </a:solidFill>
                <a:latin typeface="Rubik" pitchFamily="2" charset="-79"/>
                <a:ea typeface="Rubik" pitchFamily="2" charset="-79"/>
                <a:cs typeface="Rubik" pitchFamily="2" charset="-79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82800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0912-A502-458D-A96C-A2349FCA4EF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1640-964B-4700-B5E3-12DA90C5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356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441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580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947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87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0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0B7803-0EF1-C494-6ED3-308BEBCD5D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01157" y="361032"/>
            <a:ext cx="1527631" cy="4999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4E8505-915B-29B0-5B31-01BFA159A1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0875" y="-342128"/>
            <a:ext cx="1174026" cy="1406320"/>
          </a:xfrm>
          <a:prstGeom prst="rect">
            <a:avLst/>
          </a:prstGeom>
        </p:spPr>
      </p:pic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-825153" y="371061"/>
            <a:ext cx="2057400" cy="274637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Bebas Neue Book" panose="020B0604020202020204" charset="-52"/>
              </a:defRPr>
            </a:lvl1pPr>
          </a:lstStyle>
          <a:p>
            <a:fld id="{144D1640-964B-4700-B5E3-12DA90C5A9D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832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18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613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108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749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480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834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0B7803-0EF1-C494-6ED3-308BEBCD5D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01157" y="361032"/>
            <a:ext cx="1527631" cy="4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0912-A502-458D-A96C-A2349FCA4EF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1640-964B-4700-B5E3-12DA90C5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2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0912-A502-458D-A96C-A2349FCA4EF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1640-964B-4700-B5E3-12DA90C5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77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0912-A502-458D-A96C-A2349FCA4EF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1640-964B-4700-B5E3-12DA90C5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33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0912-A502-458D-A96C-A2349FCA4EF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1640-964B-4700-B5E3-12DA90C5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1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0912-A502-458D-A96C-A2349FCA4EF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1640-964B-4700-B5E3-12DA90C5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45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0912-A502-458D-A96C-A2349FCA4EF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1640-964B-4700-B5E3-12DA90C5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12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60912-A502-458D-A96C-A2349FCA4EF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D1640-964B-4700-B5E3-12DA90C5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26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8" r:id="rId2"/>
    <p:sldLayoutId id="2147483689" r:id="rId3"/>
    <p:sldLayoutId id="2147483662" r:id="rId4"/>
    <p:sldLayoutId id="2147483663" r:id="rId5"/>
    <p:sldLayoutId id="2147483664" r:id="rId6"/>
    <p:sldLayoutId id="2147483665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44C-27CA-44F2-8B55-7B0E36E809F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F94E-9370-4D1F-99C6-5F01931E7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524522-F6F9-62BD-433C-AB93BFA87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4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414921" y="1031719"/>
            <a:ext cx="3484563" cy="145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500" b="1" dirty="0" smtClean="0">
                <a:solidFill>
                  <a:srgbClr val="414042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  <a:t>О ХОДЕ ПОДГОТОВКИ</a:t>
            </a:r>
            <a:r>
              <a:rPr lang="en-US" sz="2500" b="1" dirty="0" smtClean="0">
                <a:solidFill>
                  <a:srgbClr val="414042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  <a:t> </a:t>
            </a:r>
            <a:r>
              <a:rPr lang="ru-RU" sz="2500" b="1" dirty="0">
                <a:solidFill>
                  <a:srgbClr val="414042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  <a:t/>
            </a:r>
            <a:br>
              <a:rPr lang="ru-RU" sz="2500" b="1" dirty="0">
                <a:solidFill>
                  <a:srgbClr val="414042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</a:br>
            <a:r>
              <a:rPr lang="ru-RU" sz="2500" b="1" dirty="0" smtClean="0">
                <a:solidFill>
                  <a:srgbClr val="414042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  <a:t>проекта лабораторных</a:t>
            </a:r>
            <a:r>
              <a:rPr lang="en-US" sz="2500" b="1" dirty="0" smtClean="0">
                <a:solidFill>
                  <a:srgbClr val="414042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  <a:t/>
            </a:r>
            <a:br>
              <a:rPr lang="en-US" sz="2500" b="1" dirty="0" smtClean="0">
                <a:solidFill>
                  <a:srgbClr val="414042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</a:br>
            <a:r>
              <a:rPr lang="ru-RU" sz="2500" b="1" dirty="0" smtClean="0">
                <a:solidFill>
                  <a:srgbClr val="414042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  <a:t>исследований</a:t>
            </a:r>
            <a:endParaRPr lang="ru-RU" sz="2500" b="1" dirty="0">
              <a:solidFill>
                <a:srgbClr val="414042"/>
              </a:solidFill>
              <a:latin typeface="Bebas Neue Bold" panose="020B0606020202050201" pitchFamily="34" charset="0"/>
              <a:ea typeface="Rubik"/>
              <a:cs typeface="Rubik"/>
              <a:sym typeface="Rubik"/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454040" y="3516000"/>
            <a:ext cx="26496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2000" b="0" i="0" u="none" strike="noStrike" cap="none" dirty="0" smtClean="0">
                <a:solidFill>
                  <a:srgbClr val="414042"/>
                </a:solidFill>
                <a:latin typeface="Bebas Neue Bold" panose="020B0606020202050201" pitchFamily="34" charset="0"/>
                <a:ea typeface="Rubik SemiBold"/>
                <a:cs typeface="Rubik SemiBold"/>
                <a:sym typeface="Rubik SemiBold"/>
              </a:rPr>
              <a:t>Муравьев-амурский </a:t>
            </a:r>
            <a:endParaRPr lang="ru-RU" sz="2000" b="0" i="0" u="none" strike="noStrike" cap="none" dirty="0">
              <a:solidFill>
                <a:srgbClr val="414042"/>
              </a:solidFill>
              <a:latin typeface="Bebas Neue Bold" panose="020B0606020202050201" pitchFamily="34" charset="0"/>
              <a:ea typeface="Rubik SemiBold"/>
              <a:cs typeface="Rubik SemiBold"/>
              <a:sym typeface="Rubik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2000" b="0" i="0" u="none" strike="noStrike" cap="none" dirty="0" smtClean="0">
                <a:solidFill>
                  <a:srgbClr val="414042"/>
                </a:solidFill>
                <a:latin typeface="Bebas Neue Bold" panose="020B0606020202050201" pitchFamily="34" charset="0"/>
                <a:ea typeface="Rubik SemiBold"/>
                <a:cs typeface="Rubik SemiBold"/>
                <a:sym typeface="Rubik SemiBold"/>
              </a:rPr>
              <a:t>Владимир Александрович</a:t>
            </a:r>
            <a:endParaRPr sz="2000" b="0" i="0" u="none" strike="noStrike" cap="none" dirty="0">
              <a:solidFill>
                <a:srgbClr val="414042"/>
              </a:solidFill>
              <a:latin typeface="Bebas Neue Bold" panose="020B0606020202050201" pitchFamily="34" charset="0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454040" y="4160771"/>
            <a:ext cx="5199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200" dirty="0" smtClean="0">
                <a:solidFill>
                  <a:srgbClr val="414042"/>
                </a:solidFill>
                <a:latin typeface="PT Sans" panose="020B0503020203020204" pitchFamily="34" charset="0"/>
                <a:ea typeface="Rubik"/>
                <a:cs typeface="Rubik"/>
                <a:sym typeface="Rubik"/>
              </a:rPr>
              <a:t>Начальник лаборатории</a:t>
            </a:r>
            <a:r>
              <a:rPr lang="ru-RU" sz="1200" b="0" i="0" u="none" strike="noStrike" cap="none" dirty="0" smtClean="0">
                <a:solidFill>
                  <a:srgbClr val="414042"/>
                </a:solidFill>
                <a:latin typeface="PT Sans" panose="020B0503020203020204" pitchFamily="34" charset="0"/>
                <a:ea typeface="Rubik"/>
                <a:cs typeface="Rubik"/>
                <a:sym typeface="Rubik"/>
              </a:rPr>
              <a:t>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rgbClr val="414042"/>
                </a:solidFill>
                <a:latin typeface="PT Sans" panose="020B0503020203020204" pitchFamily="34" charset="0"/>
                <a:ea typeface="Rubik"/>
                <a:cs typeface="Rubik"/>
                <a:sym typeface="Rubik"/>
              </a:rPr>
              <a:t>научный сотрудник кафедры прикладной механики</a:t>
            </a:r>
            <a:endParaRPr lang="ru-RU" sz="1200" b="0" i="0" u="none" strike="noStrike" cap="none" dirty="0">
              <a:solidFill>
                <a:srgbClr val="414042"/>
              </a:solidFill>
              <a:latin typeface="PT Sans" panose="020B0503020203020204" pitchFamily="34" charset="0"/>
              <a:ea typeface="Rubik"/>
              <a:cs typeface="Rubik"/>
              <a:sym typeface="Rubik"/>
            </a:endParaRPr>
          </a:p>
        </p:txBody>
      </p:sp>
      <p:sp>
        <p:nvSpPr>
          <p:cNvPr id="2" name="Google Shape;58;p1">
            <a:extLst>
              <a:ext uri="{FF2B5EF4-FFF2-40B4-BE49-F238E27FC236}">
                <a16:creationId xmlns:a16="http://schemas.microsoft.com/office/drawing/2014/main" id="{B19570E2-1DD1-80F8-C6CA-BCDE6272D9B3}"/>
              </a:ext>
            </a:extLst>
          </p:cNvPr>
          <p:cNvSpPr txBox="1"/>
          <p:nvPr/>
        </p:nvSpPr>
        <p:spPr>
          <a:xfrm>
            <a:off x="414921" y="663189"/>
            <a:ext cx="212896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200" dirty="0" smtClean="0">
                <a:solidFill>
                  <a:srgbClr val="414042"/>
                </a:solidFill>
                <a:latin typeface="PT Sans" panose="020B0503020203020204" pitchFamily="34" charset="0"/>
                <a:ea typeface="Rubik"/>
                <a:cs typeface="Rubik"/>
                <a:sym typeface="Rubik"/>
              </a:rPr>
              <a:t>1</a:t>
            </a:r>
            <a:r>
              <a:rPr lang="ru" sz="1200" b="0" i="0" u="none" strike="noStrike" cap="none" dirty="0" smtClean="0">
                <a:solidFill>
                  <a:srgbClr val="414042"/>
                </a:solidFill>
                <a:latin typeface="PT Sans" panose="020B0503020203020204" pitchFamily="34" charset="0"/>
                <a:ea typeface="Rubik"/>
                <a:cs typeface="Rubik"/>
                <a:sym typeface="Rubik"/>
              </a:rPr>
              <a:t> </a:t>
            </a:r>
            <a:r>
              <a:rPr lang="ru" sz="1200" b="0" i="0" u="none" strike="noStrike" cap="none" dirty="0">
                <a:solidFill>
                  <a:srgbClr val="414042"/>
                </a:solidFill>
                <a:latin typeface="PT Sans" panose="020B0503020203020204" pitchFamily="34" charset="0"/>
                <a:ea typeface="Rubik"/>
                <a:cs typeface="Rubik"/>
                <a:sym typeface="Rubik"/>
              </a:rPr>
              <a:t>марта 2023 г.</a:t>
            </a:r>
            <a:endParaRPr sz="1200" b="0" i="0" u="none" strike="noStrike" cap="none" dirty="0">
              <a:solidFill>
                <a:srgbClr val="414042"/>
              </a:solidFill>
              <a:latin typeface="PT Sans" panose="020B0503020203020204" pitchFamily="34" charset="0"/>
              <a:ea typeface="Rubik"/>
              <a:cs typeface="Rubik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1584557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4322649" y="1614846"/>
            <a:ext cx="4699000" cy="145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Pts val="990"/>
            </a:pPr>
            <a:r>
              <a:rPr lang="ru-RU" sz="2500" b="1" dirty="0">
                <a:solidFill>
                  <a:srgbClr val="3A8A66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  <a:t>О ХОДЕ ПОДГОТОВКИ </a:t>
            </a:r>
            <a:br>
              <a:rPr lang="ru-RU" sz="2500" b="1" dirty="0">
                <a:solidFill>
                  <a:srgbClr val="3A8A66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</a:br>
            <a:r>
              <a:rPr lang="ru-RU" sz="2500" b="1" dirty="0">
                <a:solidFill>
                  <a:srgbClr val="3A8A66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  <a:t>проекта лабораторных</a:t>
            </a:r>
            <a:br>
              <a:rPr lang="ru-RU" sz="2500" b="1" dirty="0">
                <a:solidFill>
                  <a:srgbClr val="3A8A66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</a:br>
            <a:r>
              <a:rPr lang="ru-RU" sz="2500" b="1" dirty="0">
                <a:solidFill>
                  <a:srgbClr val="3A8A66"/>
                </a:solidFill>
                <a:latin typeface="Bebas Neue Bold" panose="020B0606020202050201" pitchFamily="34" charset="0"/>
                <a:ea typeface="Rubik"/>
                <a:cs typeface="Rubik"/>
                <a:sym typeface="Rubik"/>
              </a:rPr>
              <a:t>исследований</a:t>
            </a:r>
            <a:endParaRPr lang="ru-RU" sz="2500" b="1" dirty="0">
              <a:solidFill>
                <a:srgbClr val="3A8A66"/>
              </a:solidFill>
              <a:latin typeface="Bebas Neue Bold" panose="020B0606020202050201" pitchFamily="34" charset="0"/>
              <a:ea typeface="Rubik"/>
              <a:cs typeface="Rubik"/>
              <a:sym typeface="Rubik"/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4263508" y="3603048"/>
            <a:ext cx="26496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600"/>
            </a:pPr>
            <a:r>
              <a:rPr lang="ru-RU" sz="2000" dirty="0">
                <a:solidFill>
                  <a:prstClr val="black"/>
                </a:solidFill>
                <a:latin typeface="Bebas Neue Bold" panose="020B0606020202050201" pitchFamily="34" charset="0"/>
                <a:ea typeface="Rubik SemiBold"/>
                <a:cs typeface="Rubik SemiBold"/>
                <a:sym typeface="Rubik SemiBold"/>
              </a:rPr>
              <a:t>Муравьев-амурский </a:t>
            </a:r>
          </a:p>
          <a:p>
            <a:pPr lvl="0">
              <a:buSzPts val="1600"/>
            </a:pPr>
            <a:r>
              <a:rPr lang="ru-RU" sz="2000" dirty="0">
                <a:solidFill>
                  <a:prstClr val="black"/>
                </a:solidFill>
                <a:latin typeface="Bebas Neue Bold" panose="020B0606020202050201" pitchFamily="34" charset="0"/>
                <a:ea typeface="Rubik SemiBold"/>
                <a:cs typeface="Rubik SemiBold"/>
                <a:sym typeface="Rubik SemiBold"/>
              </a:rPr>
              <a:t>Владимир Александрович</a:t>
            </a:r>
            <a:endParaRPr lang="ru-RU" sz="2000" dirty="0">
              <a:solidFill>
                <a:prstClr val="black"/>
              </a:solidFill>
              <a:latin typeface="Bebas Neue Bold" panose="020B0606020202050201" pitchFamily="34" charset="0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4263508" y="4247819"/>
            <a:ext cx="5199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000"/>
            </a:pPr>
            <a:r>
              <a:rPr lang="ru-RU" sz="1200" dirty="0">
                <a:solidFill>
                  <a:prstClr val="black"/>
                </a:solidFill>
                <a:latin typeface="PT Sans" panose="020B0503020203020204" pitchFamily="34" charset="0"/>
                <a:ea typeface="Rubik"/>
                <a:cs typeface="Rubik"/>
                <a:sym typeface="Rubik"/>
              </a:rPr>
              <a:t>Начальник лаборатории, </a:t>
            </a:r>
          </a:p>
          <a:p>
            <a:pPr lvl="0">
              <a:buSzPts val="1000"/>
            </a:pPr>
            <a:r>
              <a:rPr lang="ru-RU" sz="1200" dirty="0">
                <a:solidFill>
                  <a:prstClr val="black"/>
                </a:solidFill>
                <a:latin typeface="PT Sans" panose="020B0503020203020204" pitchFamily="34" charset="0"/>
                <a:ea typeface="Rubik"/>
                <a:cs typeface="Rubik"/>
                <a:sym typeface="Rubik"/>
              </a:rPr>
              <a:t>научный сотрудник кафедры прикладной механики</a:t>
            </a:r>
            <a:endParaRPr lang="ru-RU" sz="1200" dirty="0">
              <a:solidFill>
                <a:prstClr val="black"/>
              </a:solidFill>
              <a:latin typeface="PT Sans" panose="020B0503020203020204" pitchFamily="34" charset="0"/>
              <a:ea typeface="Rubik"/>
              <a:cs typeface="Rubik"/>
              <a:sym typeface="Rubik"/>
            </a:endParaRPr>
          </a:p>
        </p:txBody>
      </p:sp>
      <p:sp>
        <p:nvSpPr>
          <p:cNvPr id="2" name="Google Shape;58;p1">
            <a:extLst>
              <a:ext uri="{FF2B5EF4-FFF2-40B4-BE49-F238E27FC236}">
                <a16:creationId xmlns:a16="http://schemas.microsoft.com/office/drawing/2014/main" id="{B19570E2-1DD1-80F8-C6CA-BCDE6272D9B3}"/>
              </a:ext>
            </a:extLst>
          </p:cNvPr>
          <p:cNvSpPr txBox="1"/>
          <p:nvPr/>
        </p:nvSpPr>
        <p:spPr>
          <a:xfrm>
            <a:off x="4322649" y="1499779"/>
            <a:ext cx="212896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T Sans" panose="020B0503020203020204" pitchFamily="34" charset="0"/>
                <a:ea typeface="Rubik"/>
                <a:cs typeface="Rubik"/>
                <a:sym typeface="Rubik"/>
              </a:rPr>
              <a:t>1</a:t>
            </a:r>
            <a:r>
              <a:rPr kumimoji="0" lang="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ea typeface="Rubik"/>
                <a:cs typeface="Rubik"/>
                <a:sym typeface="Rubik"/>
              </a:rPr>
              <a:t> </a:t>
            </a:r>
            <a:r>
              <a:rPr kumimoji="0" lang="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ea typeface="Rubik"/>
                <a:cs typeface="Rubik"/>
                <a:sym typeface="Rubik"/>
              </a:rPr>
              <a:t>марта 2023 г.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0"/>
              <a:ea typeface="Rubik"/>
              <a:cs typeface="Rubik"/>
              <a:sym typeface="Rubik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t="128" r="11343" b="-128"/>
          <a:stretch/>
        </p:blipFill>
        <p:spPr>
          <a:xfrm flipH="1">
            <a:off x="0" y="3736"/>
            <a:ext cx="40832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3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F6FBA68F-E9B9-4542-9958-3B9D1732C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064411"/>
              </p:ext>
            </p:extLst>
          </p:nvPr>
        </p:nvGraphicFramePr>
        <p:xfrm>
          <a:off x="385109" y="1282844"/>
          <a:ext cx="8510791" cy="35553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48317">
                  <a:extLst>
                    <a:ext uri="{9D8B030D-6E8A-4147-A177-3AD203B41FA5}">
                      <a16:colId xmlns:a16="http://schemas.microsoft.com/office/drawing/2014/main" val="2664907211"/>
                    </a:ext>
                  </a:extLst>
                </a:gridCol>
                <a:gridCol w="883024">
                  <a:extLst>
                    <a:ext uri="{9D8B030D-6E8A-4147-A177-3AD203B41FA5}">
                      <a16:colId xmlns:a16="http://schemas.microsoft.com/office/drawing/2014/main" val="2855106879"/>
                    </a:ext>
                  </a:extLst>
                </a:gridCol>
                <a:gridCol w="1054146">
                  <a:extLst>
                    <a:ext uri="{9D8B030D-6E8A-4147-A177-3AD203B41FA5}">
                      <a16:colId xmlns:a16="http://schemas.microsoft.com/office/drawing/2014/main" val="3303699467"/>
                    </a:ext>
                  </a:extLst>
                </a:gridCol>
                <a:gridCol w="3225304">
                  <a:extLst>
                    <a:ext uri="{9D8B030D-6E8A-4147-A177-3AD203B41FA5}">
                      <a16:colId xmlns:a16="http://schemas.microsoft.com/office/drawing/2014/main" val="221289037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l"/>
                      <a:r>
                        <a:rPr lang="ru-RU" sz="1400" b="1" i="0" dirty="0" smtClean="0">
                          <a:solidFill>
                            <a:srgbClr val="38816F"/>
                          </a:solidFill>
                          <a:latin typeface="PT Sans" panose="020B0503020203020204" pitchFamily="34" charset="0"/>
                        </a:rPr>
                        <a:t>Этапы</a:t>
                      </a:r>
                    </a:p>
                    <a:p>
                      <a:pPr algn="l"/>
                      <a:r>
                        <a:rPr lang="ru-RU" sz="1400" b="1" i="0" dirty="0" smtClean="0">
                          <a:solidFill>
                            <a:srgbClr val="38816F"/>
                          </a:solidFill>
                          <a:latin typeface="PT Sans" panose="020B0503020203020204" pitchFamily="34" charset="0"/>
                        </a:rPr>
                        <a:t>работы</a:t>
                      </a:r>
                      <a:endParaRPr lang="ru-RU" sz="1400" b="1" i="0" dirty="0">
                        <a:solidFill>
                          <a:srgbClr val="38816F"/>
                        </a:solidFill>
                        <a:latin typeface="PT Sans" panose="020B0503020203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>
                        <a:solidFill>
                          <a:srgbClr val="38816F"/>
                        </a:solidFill>
                      </a:endParaRPr>
                    </a:p>
                    <a:p>
                      <a:pPr algn="l"/>
                      <a:endParaRPr lang="ru-RU" sz="1400" b="1" i="0" dirty="0" smtClean="0">
                        <a:solidFill>
                          <a:srgbClr val="38816F"/>
                        </a:solidFill>
                        <a:latin typeface="PT Sans" panose="020B0503020203020204" pitchFamily="34" charset="0"/>
                      </a:endParaRPr>
                    </a:p>
                    <a:p>
                      <a:pPr algn="l"/>
                      <a:r>
                        <a:rPr lang="ru-RU" sz="1400" b="1" i="0" dirty="0" smtClean="0">
                          <a:solidFill>
                            <a:srgbClr val="38816F"/>
                          </a:solidFill>
                          <a:latin typeface="PT Sans" panose="020B0503020203020204" pitchFamily="34" charset="0"/>
                        </a:rPr>
                        <a:t>2023 </a:t>
                      </a:r>
                      <a:r>
                        <a:rPr lang="ru-RU" sz="1400" b="1" i="0" dirty="0">
                          <a:solidFill>
                            <a:srgbClr val="38816F"/>
                          </a:solidFill>
                          <a:latin typeface="PT Sans" panose="020B0503020203020204" pitchFamily="34" charset="0"/>
                        </a:rPr>
                        <a:t>г.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38816F"/>
                        </a:solidFill>
                      </a:endParaRPr>
                    </a:p>
                    <a:p>
                      <a:pPr algn="l"/>
                      <a:endParaRPr lang="ru-RU" sz="1400" b="1" i="0" dirty="0" smtClean="0">
                        <a:solidFill>
                          <a:srgbClr val="38816F"/>
                        </a:solidFill>
                        <a:latin typeface="PT Sans" panose="020B0503020203020204" pitchFamily="34" charset="0"/>
                      </a:endParaRPr>
                    </a:p>
                    <a:p>
                      <a:pPr algn="l"/>
                      <a:r>
                        <a:rPr lang="ru-RU" sz="1400" b="1" i="0" dirty="0" smtClean="0">
                          <a:solidFill>
                            <a:srgbClr val="38816F"/>
                          </a:solidFill>
                          <a:latin typeface="PT Sans" panose="020B0503020203020204" pitchFamily="34" charset="0"/>
                        </a:rPr>
                        <a:t>2024 </a:t>
                      </a:r>
                      <a:r>
                        <a:rPr lang="ru-RU" sz="1400" b="1" i="0" dirty="0">
                          <a:solidFill>
                            <a:srgbClr val="38816F"/>
                          </a:solidFill>
                          <a:latin typeface="PT Sans" panose="020B0503020203020204" pitchFamily="34" charset="0"/>
                        </a:rPr>
                        <a:t>г.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38816F"/>
                        </a:solidFill>
                      </a:endParaRPr>
                    </a:p>
                    <a:p>
                      <a:pPr marL="173038" indent="0" algn="l"/>
                      <a:r>
                        <a:rPr lang="ru-RU" sz="1400" b="1" dirty="0" smtClean="0">
                          <a:solidFill>
                            <a:srgbClr val="38816F"/>
                          </a:solidFill>
                        </a:rPr>
                        <a:t>Описание</a:t>
                      </a:r>
                    </a:p>
                    <a:p>
                      <a:pPr marL="173038" indent="0" algn="l"/>
                      <a:r>
                        <a:rPr lang="ru-RU" sz="1400" b="1" i="0" dirty="0" smtClean="0">
                          <a:solidFill>
                            <a:srgbClr val="38816F"/>
                          </a:solidFill>
                          <a:latin typeface="PT Sans" panose="020B0503020203020204" pitchFamily="34" charset="0"/>
                        </a:rPr>
                        <a:t>этапов работы</a:t>
                      </a:r>
                      <a:endParaRPr lang="ru-RU" sz="1400" b="1" i="0" dirty="0">
                        <a:solidFill>
                          <a:srgbClr val="38816F"/>
                        </a:solidFill>
                        <a:latin typeface="PT Sans" panose="020B0503020203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27860204"/>
                  </a:ext>
                </a:extLst>
              </a:tr>
              <a:tr h="1045112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PT Sans" panose="020B0503020203020204" pitchFamily="34" charset="0"/>
                        </a:rPr>
                        <a:t>Этап 1: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PT Sans" panose="020B0503020203020204" pitchFamily="34" charset="0"/>
                      </a:endParaRPr>
                    </a:p>
                    <a:p>
                      <a:pPr marL="171450" indent="-171450" algn="l" defTabSz="914400" rtl="0" eaLnBrk="1" latinLnBrk="0" hangingPunct="1">
                        <a:spcAft>
                          <a:spcPts val="500"/>
                        </a:spcAft>
                        <a:buClr>
                          <a:srgbClr val="38816F"/>
                        </a:buClr>
                        <a:buSzPct val="120000"/>
                        <a:buFont typeface="PT Sans" panose="020B0503020203020204" pitchFamily="34" charset="0"/>
                        <a:buChar char="•"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Выполнение лабораторных исследований 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и решение задач первого этапа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latin typeface="PT Sans" panose="020B0503020203020204" pitchFamily="34" charset="0"/>
                        </a:rPr>
                        <a:t> </a:t>
                      </a:r>
                      <a:endParaRPr lang="en-US" sz="1000" b="1" dirty="0">
                        <a:latin typeface="PT Sans" panose="020B0503020203020204" pitchFamily="34" charset="0"/>
                      </a:endParaRPr>
                    </a:p>
                    <a:p>
                      <a:pPr algn="l"/>
                      <a:r>
                        <a:rPr lang="ru-RU" sz="1000" b="1" dirty="0" smtClean="0">
                          <a:solidFill>
                            <a:srgbClr val="38816F"/>
                          </a:solidFill>
                          <a:latin typeface="PT Sans" panose="020B0503020203020204" pitchFamily="34" charset="0"/>
                        </a:rPr>
                        <a:t>1.1 – 1.3</a:t>
                      </a:r>
                      <a:endParaRPr lang="ru-RU" sz="1000" b="1" i="0" dirty="0">
                        <a:solidFill>
                          <a:srgbClr val="38816F"/>
                        </a:solidFill>
                        <a:latin typeface="PT Sans" panose="020B05030202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latin typeface="PT Sans" panose="020B050302020302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ru-RU" sz="1000" b="1" dirty="0" smtClean="0">
                          <a:solidFill>
                            <a:srgbClr val="38816F"/>
                          </a:solidFill>
                          <a:latin typeface="PT Sans" panose="020B0503020203020204" pitchFamily="34" charset="0"/>
                        </a:rPr>
                        <a:t>1.4</a:t>
                      </a:r>
                      <a:endParaRPr lang="ru-RU" sz="1000" b="1" i="0" dirty="0">
                        <a:solidFill>
                          <a:srgbClr val="38816F"/>
                        </a:solidFill>
                        <a:latin typeface="PT Sans" panose="020B05030202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pPr marL="171450" indent="-171450">
                        <a:spcAft>
                          <a:spcPts val="300"/>
                        </a:spcAft>
                        <a:buClr>
                          <a:srgbClr val="38816F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endParaRPr lang="en-US" sz="1000" dirty="0">
                        <a:latin typeface="PT Sans" panose="020B0503020203020204" pitchFamily="34" charset="0"/>
                      </a:endParaRPr>
                    </a:p>
                    <a:p>
                      <a:pPr marL="171450" indent="-171450">
                        <a:spcAft>
                          <a:spcPts val="500"/>
                        </a:spcAft>
                        <a:buClr>
                          <a:srgbClr val="38816F"/>
                        </a:buClr>
                        <a:buSzPct val="120000"/>
                        <a:buFont typeface="PT Sans" panose="020B0503020203020204" pitchFamily="34" charset="0"/>
                        <a:buChar char="•"/>
                      </a:pPr>
                      <a:r>
                        <a:rPr lang="ru-RU" sz="1000" dirty="0" smtClean="0">
                          <a:latin typeface="PT Sans" panose="020B0503020203020204" pitchFamily="34" charset="0"/>
                        </a:rPr>
                        <a:t>выполнение лабораторных исследований;</a:t>
                      </a:r>
                      <a:endParaRPr lang="ru-RU" sz="1000" dirty="0">
                        <a:latin typeface="PT Sans" panose="020B0503020203020204" pitchFamily="34" charset="0"/>
                      </a:endParaRPr>
                    </a:p>
                    <a:p>
                      <a:pPr marL="171450" indent="-171450">
                        <a:spcAft>
                          <a:spcPts val="500"/>
                        </a:spcAft>
                        <a:buClr>
                          <a:srgbClr val="38816F"/>
                        </a:buClr>
                        <a:buSzPct val="120000"/>
                        <a:buFont typeface="PT Sans" panose="020B0503020203020204" pitchFamily="34" charset="0"/>
                        <a:buChar char="•"/>
                      </a:pPr>
                      <a:r>
                        <a:rPr lang="ru-RU" sz="1000" dirty="0" smtClean="0">
                          <a:latin typeface="PT Sans" panose="020B0503020203020204" pitchFamily="34" charset="0"/>
                        </a:rPr>
                        <a:t>решение поставленных в проекте задач;</a:t>
                      </a:r>
                      <a:endParaRPr lang="ru-RU" sz="1000" dirty="0">
                        <a:latin typeface="PT Sans" panose="020B0503020203020204" pitchFamily="34" charset="0"/>
                      </a:endParaRPr>
                    </a:p>
                    <a:p>
                      <a:pPr marL="171450" indent="-171450">
                        <a:spcAft>
                          <a:spcPts val="500"/>
                        </a:spcAft>
                        <a:buClr>
                          <a:srgbClr val="38816F"/>
                        </a:buClr>
                        <a:buSzPct val="120000"/>
                        <a:buFont typeface="PT Sans" panose="020B0503020203020204" pitchFamily="34" charset="0"/>
                        <a:buChar char="•"/>
                      </a:pPr>
                      <a:r>
                        <a:rPr lang="ru-RU" sz="1000" dirty="0" smtClean="0">
                          <a:latin typeface="PT Sans" panose="020B0503020203020204" pitchFamily="34" charset="0"/>
                        </a:rPr>
                        <a:t>тестирование</a:t>
                      </a:r>
                      <a:r>
                        <a:rPr lang="ru-RU" sz="1000" baseline="0" dirty="0" smtClean="0">
                          <a:latin typeface="PT Sans" panose="020B0503020203020204" pitchFamily="34" charset="0"/>
                        </a:rPr>
                        <a:t> полученных результатов</a:t>
                      </a:r>
                      <a:r>
                        <a:rPr lang="ru-RU" sz="1000" dirty="0" smtClean="0">
                          <a:latin typeface="PT Sans" panose="020B0503020203020204" pitchFamily="34" charset="0"/>
                        </a:rPr>
                        <a:t>;</a:t>
                      </a:r>
                      <a:endParaRPr lang="ru-RU" sz="1000" dirty="0">
                        <a:latin typeface="PT Sans" panose="020B0503020203020204" pitchFamily="34" charset="0"/>
                      </a:endParaRPr>
                    </a:p>
                    <a:p>
                      <a:pPr marL="171450" indent="-171450">
                        <a:spcAft>
                          <a:spcPts val="500"/>
                        </a:spcAft>
                        <a:buClr>
                          <a:srgbClr val="38816F"/>
                        </a:buClr>
                        <a:buSzPct val="120000"/>
                        <a:buFont typeface="PT Sans" panose="020B0503020203020204" pitchFamily="34" charset="0"/>
                        <a:buChar char="•"/>
                      </a:pPr>
                      <a:r>
                        <a:rPr lang="ru-RU" sz="1000" dirty="0" smtClean="0">
                          <a:latin typeface="PT Sans" panose="020B0503020203020204" pitchFamily="34" charset="0"/>
                        </a:rPr>
                        <a:t>изготовление</a:t>
                      </a:r>
                      <a:r>
                        <a:rPr lang="ru-RU" sz="1000" baseline="0" dirty="0" smtClean="0">
                          <a:latin typeface="PT Sans" panose="020B0503020203020204" pitchFamily="34" charset="0"/>
                        </a:rPr>
                        <a:t> тестовых образцов</a:t>
                      </a:r>
                      <a:r>
                        <a:rPr lang="ru-RU" sz="1000" dirty="0" smtClean="0">
                          <a:latin typeface="PT Sans" panose="020B0503020203020204" pitchFamily="34" charset="0"/>
                        </a:rPr>
                        <a:t>;</a:t>
                      </a:r>
                      <a:endParaRPr lang="ru-RU" sz="1000" dirty="0">
                        <a:latin typeface="PT Sans" panose="020B0503020203020204" pitchFamily="34" charset="0"/>
                      </a:endParaRPr>
                    </a:p>
                    <a:p>
                      <a:pPr marL="171450" indent="-171450">
                        <a:spcAft>
                          <a:spcPts val="500"/>
                        </a:spcAft>
                        <a:buClr>
                          <a:srgbClr val="38816F"/>
                        </a:buClr>
                        <a:buSzPct val="120000"/>
                        <a:buFont typeface="PT Sans" panose="020B0503020203020204" pitchFamily="34" charset="0"/>
                        <a:buChar char="•"/>
                      </a:pPr>
                      <a:r>
                        <a:rPr lang="ru-RU" sz="1000" dirty="0" smtClean="0">
                          <a:latin typeface="PT Sans" panose="020B0503020203020204" pitchFamily="34" charset="0"/>
                        </a:rPr>
                        <a:t>подготовка отчетной</a:t>
                      </a:r>
                      <a:r>
                        <a:rPr lang="ru-RU" sz="1000" baseline="0" dirty="0" smtClean="0">
                          <a:latin typeface="PT Sans" panose="020B0503020203020204" pitchFamily="34" charset="0"/>
                        </a:rPr>
                        <a:t> документации по этапу 1, подготовка презентационных материалов, представление результатов заказчику</a:t>
                      </a:r>
                      <a:endParaRPr lang="ru-RU" sz="1000" dirty="0">
                        <a:latin typeface="PT Sans" panose="020B0503020203020204" pitchFamily="34" charset="0"/>
                      </a:endParaRPr>
                    </a:p>
                    <a:p>
                      <a:pPr marL="171450" indent="-171450">
                        <a:spcAft>
                          <a:spcPts val="500"/>
                        </a:spcAft>
                        <a:buClr>
                          <a:srgbClr val="38816F"/>
                        </a:buClr>
                        <a:buSzPct val="120000"/>
                        <a:buFont typeface="PT Sans" panose="020B0503020203020204" pitchFamily="34" charset="0"/>
                        <a:buChar char="•"/>
                      </a:pPr>
                      <a:r>
                        <a:rPr lang="ru-RU" sz="1000" dirty="0" smtClean="0">
                          <a:latin typeface="PT Sans" panose="020B0503020203020204" pitchFamily="34" charset="0"/>
                        </a:rPr>
                        <a:t>подготовка отчетной</a:t>
                      </a:r>
                      <a:r>
                        <a:rPr lang="ru-RU" sz="1000" baseline="0" dirty="0" smtClean="0">
                          <a:latin typeface="PT Sans" panose="020B0503020203020204" pitchFamily="34" charset="0"/>
                        </a:rPr>
                        <a:t> документации по этапу 2, подготовка презентационных материалов, представление результатов заказчику</a:t>
                      </a:r>
                      <a:endParaRPr lang="ru-RU" sz="1000" dirty="0" smtClean="0">
                        <a:latin typeface="PT Sans" panose="020B0503020203020204" pitchFamily="34" charset="0"/>
                      </a:endParaRPr>
                    </a:p>
                    <a:p>
                      <a:pPr marL="285750" indent="-285750">
                        <a:spcAft>
                          <a:spcPts val="300"/>
                        </a:spcAft>
                        <a:buSzPct val="120000"/>
                        <a:buFontTx/>
                        <a:buChar char="-"/>
                      </a:pPr>
                      <a:endParaRPr lang="ru-RU" sz="1000" i="0" dirty="0">
                        <a:latin typeface="PT Sans" panose="020B05030202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6709194"/>
                  </a:ext>
                </a:extLst>
              </a:tr>
              <a:tr h="1618685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PT Sans" panose="020B0503020203020204" pitchFamily="34" charset="0"/>
                        </a:rPr>
                        <a:t>Этап 2: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PT Sans" panose="020B0503020203020204" pitchFamily="34" charset="0"/>
                      </a:endParaRPr>
                    </a:p>
                    <a:p>
                      <a:pPr marL="171450" indent="-171450" algn="l" defTabSz="914400" rtl="0" eaLnBrk="1" latinLnBrk="0" hangingPunct="1">
                        <a:spcAft>
                          <a:spcPts val="500"/>
                        </a:spcAft>
                        <a:buClr>
                          <a:srgbClr val="38816F"/>
                        </a:buClr>
                        <a:buSzPct val="120000"/>
                        <a:buFont typeface="PT Sans" panose="020B0503020203020204" pitchFamily="34" charset="0"/>
                        <a:buChar char="•"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Выполнение лабораторных исследований 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и решение задач второго этапа</a:t>
                      </a:r>
                    </a:p>
                    <a:p>
                      <a:pPr marL="171450" indent="-171450" algn="l" defTabSz="914400" rtl="0" eaLnBrk="1" latinLnBrk="0" hangingPunct="1">
                        <a:spcAft>
                          <a:spcPts val="500"/>
                        </a:spcAft>
                        <a:buClr>
                          <a:srgbClr val="38816F"/>
                        </a:buClr>
                        <a:buSzPct val="120000"/>
                        <a:buFont typeface="PT Sans" panose="020B0503020203020204" pitchFamily="34" charset="0"/>
                        <a:buChar char="•"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Подготовка материалов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  <a:p>
                      <a:pPr marL="171450" indent="-171450" algn="l" defTabSz="914400" rtl="0" eaLnBrk="1" latinLnBrk="0" hangingPunct="1">
                        <a:spcAft>
                          <a:spcPts val="500"/>
                        </a:spcAft>
                        <a:buClr>
                          <a:srgbClr val="38816F"/>
                        </a:buClr>
                        <a:buSzPct val="120000"/>
                        <a:buFont typeface="PT Sans" panose="020B0503020203020204" pitchFamily="34" charset="0"/>
                        <a:buChar char="•"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Тестирование рабочих образцов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latin typeface="PT Sans" panose="020B050302020302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ru-RU" sz="1000" b="1" dirty="0" smtClean="0">
                          <a:solidFill>
                            <a:srgbClr val="38816F"/>
                          </a:solidFill>
                          <a:latin typeface="PT Sans" panose="020B0503020203020204" pitchFamily="34" charset="0"/>
                        </a:rPr>
                        <a:t>2.1 – 2.5</a:t>
                      </a:r>
                      <a:endParaRPr lang="ru-RU" sz="1000" b="1" i="0" dirty="0">
                        <a:solidFill>
                          <a:srgbClr val="38816F"/>
                        </a:solidFill>
                        <a:latin typeface="PT Sans" panose="020B05030202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latin typeface="PT Sans" panose="020B050302020302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ru-RU" sz="1000" b="1" i="0" dirty="0" smtClean="0">
                          <a:solidFill>
                            <a:srgbClr val="38816F"/>
                          </a:solidFill>
                          <a:latin typeface="PT Sans" panose="020B050302020302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000" b="1" i="0" dirty="0">
                        <a:solidFill>
                          <a:srgbClr val="38816F"/>
                        </a:solidFill>
                        <a:latin typeface="PT Sans" panose="020B05030202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260014"/>
                  </a:ext>
                </a:extLst>
              </a:tr>
            </a:tbl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F2C6877-A94E-4BFE-B5C1-A6C01BFAC3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0673" y="573048"/>
            <a:ext cx="5684838" cy="26035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Bebas Neue Bold" panose="020B0606020202050201" pitchFamily="34" charset="0"/>
                <a:cs typeface="Rubik SemiBold" pitchFamily="2" charset="-79"/>
              </a:rPr>
              <a:t>образец слайда - Оформление </a:t>
            </a:r>
            <a:br>
              <a:rPr lang="ru-RU" sz="2800" dirty="0" smtClean="0">
                <a:latin typeface="Bebas Neue Bold" panose="020B0606020202050201" pitchFamily="34" charset="0"/>
                <a:cs typeface="Rubik SemiBold" pitchFamily="2" charset="-79"/>
              </a:rPr>
            </a:br>
            <a:r>
              <a:rPr lang="ru-RU" sz="2800" dirty="0" smtClean="0">
                <a:latin typeface="Bebas Neue Bold" panose="020B0606020202050201" pitchFamily="34" charset="0"/>
                <a:cs typeface="Rubik SemiBold" pitchFamily="2" charset="-79"/>
              </a:rPr>
              <a:t>данных  табличного типа</a:t>
            </a:r>
            <a:endParaRPr lang="ru-RU" sz="2800" dirty="0">
              <a:latin typeface="Bebas Neue Bold" panose="020B0606020202050201" pitchFamily="34" charset="0"/>
              <a:cs typeface="Rubik SemiBold" pitchFamily="2" charset="-79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CF50055-7020-AC3C-13BB-A9FD12A3368C}"/>
              </a:ext>
            </a:extLst>
          </p:cNvPr>
          <p:cNvCxnSpPr/>
          <p:nvPr/>
        </p:nvCxnSpPr>
        <p:spPr>
          <a:xfrm>
            <a:off x="208663" y="2139759"/>
            <a:ext cx="8624047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5B2394E-0CDA-150C-6952-F1324E72581A}"/>
              </a:ext>
            </a:extLst>
          </p:cNvPr>
          <p:cNvCxnSpPr>
            <a:cxnSpLocks/>
          </p:cNvCxnSpPr>
          <p:nvPr/>
        </p:nvCxnSpPr>
        <p:spPr>
          <a:xfrm>
            <a:off x="232709" y="2868347"/>
            <a:ext cx="5060576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88662B4-904D-2C67-F540-6C3B9B170381}"/>
              </a:ext>
            </a:extLst>
          </p:cNvPr>
          <p:cNvCxnSpPr>
            <a:cxnSpLocks/>
          </p:cNvCxnSpPr>
          <p:nvPr/>
        </p:nvCxnSpPr>
        <p:spPr>
          <a:xfrm flipV="1">
            <a:off x="208663" y="4698176"/>
            <a:ext cx="8724293" cy="112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Номер слайда 41">
            <a:extLst>
              <a:ext uri="{FF2B5EF4-FFF2-40B4-BE49-F238E27FC236}">
                <a16:creationId xmlns:a16="http://schemas.microsoft.com/office/drawing/2014/main" id="{2DE8D24F-833B-13D9-38A1-AC12EBA0E36C}"/>
              </a:ext>
            </a:extLst>
          </p:cNvPr>
          <p:cNvSpPr txBox="1">
            <a:spLocks/>
          </p:cNvSpPr>
          <p:nvPr/>
        </p:nvSpPr>
        <p:spPr>
          <a:xfrm>
            <a:off x="-1180344" y="329180"/>
            <a:ext cx="2360687" cy="315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44D1640-964B-4700-B5E3-12DA90C5A9DF}" type="slidenum">
              <a:rPr lang="ru-RU" sz="2800" smtClean="0">
                <a:solidFill>
                  <a:schemeClr val="bg1"/>
                </a:solidFill>
                <a:latin typeface="Bebas Neue Book" panose="00000500000000000000" pitchFamily="2" charset="0"/>
              </a:rPr>
              <a:pPr/>
              <a:t>3</a:t>
            </a:fld>
            <a:endParaRPr lang="ru-RU" sz="2800" dirty="0">
              <a:solidFill>
                <a:schemeClr val="bg1"/>
              </a:solidFill>
              <a:latin typeface="Bebas Neue Book" panose="00000500000000000000" pitchFamily="2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980BC24E-5E5D-44AC-6069-C520ADC58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36271" y="4886738"/>
            <a:ext cx="9353550" cy="27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42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0B7803-0EF1-C494-6ED3-308BEBCD5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01157" y="361032"/>
            <a:ext cx="1527631" cy="499953"/>
          </a:xfrm>
          <a:prstGeom prst="rect">
            <a:avLst/>
          </a:prstGeom>
        </p:spPr>
      </p:pic>
      <p:sp>
        <p:nvSpPr>
          <p:cNvPr id="8" name="Google Shape;142;p7"/>
          <p:cNvSpPr txBox="1">
            <a:spLocks/>
          </p:cNvSpPr>
          <p:nvPr/>
        </p:nvSpPr>
        <p:spPr>
          <a:xfrm>
            <a:off x="4282828" y="1105191"/>
            <a:ext cx="4106924" cy="4460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990"/>
              <a:buFontTx/>
            </a:pPr>
            <a:r>
              <a:rPr lang="ru-RU" sz="2800" dirty="0" smtClean="0">
                <a:latin typeface="Bebas Neue Bold" panose="020B0606020202050201" pitchFamily="34" charset="0"/>
                <a:cs typeface="Rubik SemiBold" pitchFamily="2" charset="-79"/>
              </a:rPr>
              <a:t>образец слайда для оформления текстовой информации и фото</a:t>
            </a:r>
            <a:endParaRPr lang="ru-RU" sz="2800" dirty="0">
              <a:latin typeface="Bebas Neue Bold" panose="020B0606020202050201" pitchFamily="34" charset="0"/>
              <a:cs typeface="Rubik SemiBold" pitchFamily="2" charset="-79"/>
              <a:sym typeface="Rubik"/>
            </a:endParaRP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373D1CDE-ACCD-C966-0A0C-E9036ABC044C}"/>
              </a:ext>
            </a:extLst>
          </p:cNvPr>
          <p:cNvSpPr txBox="1">
            <a:spLocks/>
          </p:cNvSpPr>
          <p:nvPr/>
        </p:nvSpPr>
        <p:spPr>
          <a:xfrm>
            <a:off x="4282828" y="2507208"/>
            <a:ext cx="4106924" cy="28101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Font typeface="PT Sans" panose="020B0503020203020204" pitchFamily="34" charset="0"/>
              <a:buChar char="•"/>
            </a:pPr>
            <a:r>
              <a:rPr lang="ru-RU" sz="1100" dirty="0">
                <a:latin typeface="PT Sans" panose="020B0503020203020204" pitchFamily="34" charset="0"/>
              </a:rPr>
              <a:t>выполнение лабораторных </a:t>
            </a:r>
            <a:r>
              <a:rPr lang="ru-RU" sz="1100" dirty="0" smtClean="0">
                <a:latin typeface="PT Sans" panose="020B0503020203020204" pitchFamily="34" charset="0"/>
              </a:rPr>
              <a:t>исследований;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Font typeface="PT Sans" panose="020B0503020203020204" pitchFamily="34" charset="0"/>
              <a:buChar char="•"/>
            </a:pPr>
            <a:r>
              <a:rPr lang="ru-RU" sz="1100" dirty="0" smtClean="0">
                <a:latin typeface="PT Sans" panose="020B0503020203020204" pitchFamily="34" charset="0"/>
              </a:rPr>
              <a:t>решение поставленных в проекте задач;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Font typeface="PT Sans" panose="020B0503020203020204" pitchFamily="34" charset="0"/>
              <a:buChar char="•"/>
            </a:pPr>
            <a:r>
              <a:rPr lang="ru-RU" sz="1100" dirty="0" smtClean="0">
                <a:latin typeface="PT Sans" panose="020B0503020203020204" pitchFamily="34" charset="0"/>
              </a:rPr>
              <a:t>тестирование </a:t>
            </a:r>
            <a:r>
              <a:rPr lang="ru-RU" sz="1100" dirty="0">
                <a:latin typeface="PT Sans" panose="020B0503020203020204" pitchFamily="34" charset="0"/>
              </a:rPr>
              <a:t>полученных результатов;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Font typeface="PT Sans" panose="020B0503020203020204" pitchFamily="34" charset="0"/>
              <a:buChar char="•"/>
            </a:pPr>
            <a:r>
              <a:rPr lang="ru-RU" sz="1100" dirty="0">
                <a:latin typeface="PT Sans" panose="020B0503020203020204" pitchFamily="34" charset="0"/>
              </a:rPr>
              <a:t>изготовление тестовых образцов;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Font typeface="PT Sans" panose="020B0503020203020204" pitchFamily="34" charset="0"/>
              <a:buChar char="•"/>
            </a:pPr>
            <a:r>
              <a:rPr lang="ru-RU" sz="1100" dirty="0">
                <a:latin typeface="PT Sans" panose="020B0503020203020204" pitchFamily="34" charset="0"/>
              </a:rPr>
              <a:t>подготовка отчетной документации по этапу 1, </a:t>
            </a:r>
            <a:r>
              <a:rPr lang="ru-RU" sz="1100" dirty="0" smtClean="0">
                <a:latin typeface="PT Sans" panose="020B0503020203020204" pitchFamily="34" charset="0"/>
              </a:rPr>
              <a:t/>
            </a:r>
            <a:br>
              <a:rPr lang="ru-RU" sz="1100" dirty="0" smtClean="0">
                <a:latin typeface="PT Sans" panose="020B0503020203020204" pitchFamily="34" charset="0"/>
              </a:rPr>
            </a:br>
            <a:r>
              <a:rPr lang="ru-RU" sz="1100" dirty="0" smtClean="0">
                <a:latin typeface="PT Sans" panose="020B0503020203020204" pitchFamily="34" charset="0"/>
              </a:rPr>
              <a:t>подготовка </a:t>
            </a:r>
            <a:r>
              <a:rPr lang="ru-RU" sz="1100" dirty="0">
                <a:latin typeface="PT Sans" panose="020B0503020203020204" pitchFamily="34" charset="0"/>
              </a:rPr>
              <a:t>презентационных </a:t>
            </a:r>
            <a:r>
              <a:rPr lang="ru-RU" sz="1100" dirty="0" smtClean="0">
                <a:latin typeface="PT Sans" panose="020B0503020203020204" pitchFamily="34" charset="0"/>
              </a:rPr>
              <a:t>материалов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Font typeface="PT Sans" panose="020B0503020203020204" pitchFamily="34" charset="0"/>
              <a:buChar char="•"/>
            </a:pPr>
            <a:r>
              <a:rPr lang="ru-RU" sz="1100" dirty="0" smtClean="0">
                <a:latin typeface="PT Sans" panose="020B0503020203020204" pitchFamily="34" charset="0"/>
              </a:rPr>
              <a:t>подготовка </a:t>
            </a:r>
            <a:r>
              <a:rPr lang="ru-RU" sz="1100" dirty="0">
                <a:latin typeface="PT Sans" panose="020B0503020203020204" pitchFamily="34" charset="0"/>
              </a:rPr>
              <a:t>отчетной документации по этапу </a:t>
            </a:r>
            <a:r>
              <a:rPr lang="ru-RU" sz="1100" dirty="0" smtClean="0">
                <a:latin typeface="PT Sans" panose="020B0503020203020204" pitchFamily="34" charset="0"/>
              </a:rPr>
              <a:t>2</a:t>
            </a:r>
            <a:endParaRPr lang="ru-RU" sz="1100" dirty="0">
              <a:latin typeface="PT Sans" panose="020B0503020203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0"/>
            <a:ext cx="3857625" cy="5143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44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>
            <a:spLocks noGrp="1"/>
          </p:cNvSpPr>
          <p:nvPr>
            <p:ph type="title" idx="4294967295"/>
          </p:nvPr>
        </p:nvSpPr>
        <p:spPr>
          <a:xfrm>
            <a:off x="1523087" y="245493"/>
            <a:ext cx="6680200" cy="44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ru-RU" sz="2800" dirty="0" smtClean="0">
                <a:latin typeface="Bebas Neue Bold" panose="020B0606020202050201" pitchFamily="34" charset="0"/>
                <a:cs typeface="Rubik SemiBold" pitchFamily="2" charset="-79"/>
                <a:sym typeface="Rubik"/>
              </a:rPr>
              <a:t>Образец слайда. мало текста+фото</a:t>
            </a:r>
            <a:endParaRPr sz="2800" dirty="0">
              <a:latin typeface="Bebas Neue Bold" panose="020B0606020202050201" pitchFamily="34" charset="0"/>
              <a:cs typeface="Rubik SemiBold" pitchFamily="2" charset="-79"/>
              <a:sym typeface="Rubik"/>
            </a:endParaRPr>
          </a:p>
        </p:txBody>
      </p:sp>
      <p:sp>
        <p:nvSpPr>
          <p:cNvPr id="7" name="Номер слайда 41">
            <a:extLst>
              <a:ext uri="{FF2B5EF4-FFF2-40B4-BE49-F238E27FC236}">
                <a16:creationId xmlns:a16="http://schemas.microsoft.com/office/drawing/2014/main" id="{07164770-C36C-A466-12F8-F459B995D591}"/>
              </a:ext>
            </a:extLst>
          </p:cNvPr>
          <p:cNvSpPr txBox="1">
            <a:spLocks/>
          </p:cNvSpPr>
          <p:nvPr/>
        </p:nvSpPr>
        <p:spPr>
          <a:xfrm>
            <a:off x="-1180345" y="310976"/>
            <a:ext cx="2360687" cy="315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44D1640-964B-4700-B5E3-12DA90C5A9DF}" type="slidenum">
              <a:rPr lang="ru-RU" sz="2800" smtClean="0">
                <a:solidFill>
                  <a:schemeClr val="bg1"/>
                </a:solidFill>
                <a:latin typeface="Bebas Neue Book" panose="00000500000000000000" pitchFamily="2" charset="0"/>
              </a:rPr>
              <a:pPr/>
              <a:t>5</a:t>
            </a:fld>
            <a:endParaRPr lang="ru-RU" sz="2800" dirty="0">
              <a:solidFill>
                <a:schemeClr val="bg1"/>
              </a:solidFill>
              <a:latin typeface="Bebas Neue Book" panose="00000500000000000000" pitchFamily="2" charset="0"/>
            </a:endParaRPr>
          </a:p>
        </p:txBody>
      </p:sp>
      <p:sp>
        <p:nvSpPr>
          <p:cNvPr id="8" name="Google Shape;139;p7">
            <a:extLst>
              <a:ext uri="{FF2B5EF4-FFF2-40B4-BE49-F238E27FC236}">
                <a16:creationId xmlns:a16="http://schemas.microsoft.com/office/drawing/2014/main" id="{A69DAA71-D30A-95B8-D3F1-35D7C19B6486}"/>
              </a:ext>
            </a:extLst>
          </p:cNvPr>
          <p:cNvSpPr txBox="1"/>
          <p:nvPr/>
        </p:nvSpPr>
        <p:spPr>
          <a:xfrm>
            <a:off x="1331956" y="859285"/>
            <a:ext cx="5239884" cy="71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>
              <a:spcAft>
                <a:spcPts val="200"/>
              </a:spcAft>
              <a:buClr>
                <a:srgbClr val="38816F"/>
              </a:buClr>
              <a:buSzPct val="130000"/>
            </a:pPr>
            <a:r>
              <a:rPr lang="ru-RU" sz="1100" dirty="0" smtClean="0">
                <a:latin typeface="PT Sans" panose="020B0503020203020204" pitchFamily="34" charset="0"/>
                <a:ea typeface="Rubik"/>
                <a:cs typeface="Rubik"/>
                <a:sym typeface="Rubik"/>
              </a:rPr>
              <a:t>Идейные </a:t>
            </a:r>
            <a:r>
              <a:rPr lang="ru-RU" sz="1100" dirty="0">
                <a:latin typeface="PT Sans" panose="020B0503020203020204" pitchFamily="34" charset="0"/>
                <a:ea typeface="Rubik"/>
                <a:cs typeface="Rubik"/>
                <a:sym typeface="Rubik"/>
              </a:rPr>
              <a:t>соображения высшего порядка, а также укрепление и развитие структуры требуют от нас анализа модели развития. Задача организации, </a:t>
            </a:r>
            <a:r>
              <a:rPr lang="ru-RU" sz="1100" dirty="0" smtClean="0">
                <a:latin typeface="PT Sans" panose="020B0503020203020204" pitchFamily="34" charset="0"/>
                <a:ea typeface="Rubik"/>
                <a:cs typeface="Rubik"/>
                <a:sym typeface="Rubik"/>
              </a:rPr>
              <a:t/>
            </a:r>
            <a:br>
              <a:rPr lang="ru-RU" sz="1100" dirty="0" smtClean="0">
                <a:latin typeface="PT Sans" panose="020B0503020203020204" pitchFamily="34" charset="0"/>
                <a:ea typeface="Rubik"/>
                <a:cs typeface="Rubik"/>
                <a:sym typeface="Rubik"/>
              </a:rPr>
            </a:br>
            <a:r>
              <a:rPr lang="ru-RU" sz="1100" dirty="0" smtClean="0">
                <a:latin typeface="PT Sans" panose="020B0503020203020204" pitchFamily="34" charset="0"/>
                <a:ea typeface="Rubik"/>
                <a:cs typeface="Rubik"/>
                <a:sym typeface="Rubik"/>
              </a:rPr>
              <a:t>широкому </a:t>
            </a:r>
            <a:r>
              <a:rPr lang="ru-RU" sz="1100" dirty="0">
                <a:latin typeface="PT Sans" panose="020B0503020203020204" pitchFamily="34" charset="0"/>
                <a:ea typeface="Rubik"/>
                <a:cs typeface="Rubik"/>
                <a:sym typeface="Rubik"/>
              </a:rPr>
              <a:t>кругу (специалистов) участие в формировании </a:t>
            </a:r>
            <a:r>
              <a:rPr lang="ru-RU" sz="1100" dirty="0" smtClean="0">
                <a:latin typeface="PT Sans" panose="020B0503020203020204" pitchFamily="34" charset="0"/>
                <a:ea typeface="Rubik"/>
                <a:cs typeface="Rubik"/>
                <a:sym typeface="Rubik"/>
              </a:rPr>
              <a:t>предложений</a:t>
            </a:r>
            <a:r>
              <a:rPr lang="ru-RU" sz="1100" dirty="0">
                <a:latin typeface="PT Sans" panose="020B0503020203020204" pitchFamily="34" charset="0"/>
                <a:ea typeface="Rubik"/>
                <a:cs typeface="Rubik"/>
                <a:sym typeface="Rubik"/>
              </a:rPr>
              <a:t>. </a:t>
            </a:r>
            <a:endParaRPr lang="ru-RU" sz="1100" b="0" i="0" u="none" strike="noStrike" cap="none" dirty="0">
              <a:solidFill>
                <a:srgbClr val="000000"/>
              </a:solidFill>
              <a:latin typeface="PT Sans" panose="020B0503020203020204" pitchFamily="34" charset="0"/>
              <a:ea typeface="Rubik"/>
              <a:cs typeface="Rubik"/>
              <a:sym typeface="Rubik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-2" y="1644603"/>
            <a:ext cx="4466747" cy="3498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519372" y="1644603"/>
            <a:ext cx="4624627" cy="3498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r="9407"/>
          <a:stretch/>
        </p:blipFill>
        <p:spPr>
          <a:xfrm flipH="1">
            <a:off x="0" y="1820577"/>
            <a:ext cx="4720154" cy="332292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/>
          <a:stretch/>
        </p:blipFill>
        <p:spPr>
          <a:xfrm>
            <a:off x="4716725" y="1820576"/>
            <a:ext cx="4427274" cy="331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96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" smtClean="0"/>
              <a:pPr lvl="0"/>
              <a:t>6</a:t>
            </a:fld>
            <a:endParaRPr lang="ru" dirty="0"/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 idx="4294967295"/>
          </p:nvPr>
        </p:nvSpPr>
        <p:spPr>
          <a:xfrm>
            <a:off x="1393981" y="348906"/>
            <a:ext cx="6080125" cy="44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ru-RU" sz="2800" dirty="0" smtClean="0">
                <a:latin typeface="Bebas Neue Bold" panose="020B0606020202050201" pitchFamily="34" charset="0"/>
                <a:cs typeface="Rubik SemiBold" pitchFamily="2" charset="-79"/>
              </a:rPr>
              <a:t>образец слайда для оформления</a:t>
            </a:r>
            <a:br>
              <a:rPr lang="ru-RU" sz="2800" dirty="0" smtClean="0">
                <a:latin typeface="Bebas Neue Bold" panose="020B0606020202050201" pitchFamily="34" charset="0"/>
                <a:cs typeface="Rubik SemiBold" pitchFamily="2" charset="-79"/>
              </a:rPr>
            </a:br>
            <a:r>
              <a:rPr lang="ru-RU" sz="2800" dirty="0" smtClean="0">
                <a:latin typeface="Bebas Neue Bold" panose="020B0606020202050201" pitchFamily="34" charset="0"/>
                <a:cs typeface="Rubik SemiBold" pitchFamily="2" charset="-79"/>
              </a:rPr>
              <a:t>текстовой информации</a:t>
            </a:r>
            <a:endParaRPr sz="2800" dirty="0">
              <a:latin typeface="Bebas Neue Bold" panose="020B0606020202050201" pitchFamily="34" charset="0"/>
              <a:cs typeface="Rubik SemiBold" pitchFamily="2" charset="-79"/>
              <a:sym typeface="Rubik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0BC24E-5E5D-44AC-6069-C520ADC58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07104" y="4916656"/>
            <a:ext cx="9353550" cy="273517"/>
          </a:xfrm>
          <a:prstGeom prst="rect">
            <a:avLst/>
          </a:prstGeom>
        </p:spPr>
      </p:pic>
      <p:sp>
        <p:nvSpPr>
          <p:cNvPr id="8" name="Объект 3">
            <a:extLst>
              <a:ext uri="{FF2B5EF4-FFF2-40B4-BE49-F238E27FC236}">
                <a16:creationId xmlns:a16="http://schemas.microsoft.com/office/drawing/2014/main" id="{373D1CDE-ACCD-C966-0A0C-E9036ABC044C}"/>
              </a:ext>
            </a:extLst>
          </p:cNvPr>
          <p:cNvSpPr txBox="1">
            <a:spLocks/>
          </p:cNvSpPr>
          <p:nvPr/>
        </p:nvSpPr>
        <p:spPr>
          <a:xfrm>
            <a:off x="1437377" y="1376099"/>
            <a:ext cx="6264588" cy="28101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None/>
            </a:pPr>
            <a:r>
              <a:rPr lang="ru-RU" sz="1100" dirty="0" smtClean="0">
                <a:latin typeface="PT Sans" panose="020B0503020203020204" pitchFamily="34" charset="0"/>
              </a:rPr>
              <a:t>С </a:t>
            </a:r>
            <a:r>
              <a:rPr lang="ru-RU" sz="1100" dirty="0">
                <a:latin typeface="PT Sans" panose="020B0503020203020204" pitchFamily="34" charset="0"/>
              </a:rPr>
              <a:t>другой стороны дальнейшее развитие различных форм деятельности влечет за собой процесс внедрения и модернизации модели развития. Равным образом реализация намеченных плановых заданий играет важную роль в формировании позиций, занимаемых участниками </a:t>
            </a:r>
            <a:r>
              <a:rPr lang="ru-RU" sz="1100" dirty="0" smtClean="0">
                <a:latin typeface="PT Sans" panose="020B0503020203020204" pitchFamily="34" charset="0"/>
              </a:rPr>
              <a:t/>
            </a:r>
            <a:br>
              <a:rPr lang="ru-RU" sz="1100" dirty="0" smtClean="0">
                <a:latin typeface="PT Sans" panose="020B0503020203020204" pitchFamily="34" charset="0"/>
              </a:rPr>
            </a:br>
            <a:r>
              <a:rPr lang="ru-RU" sz="1100" dirty="0" smtClean="0">
                <a:latin typeface="PT Sans" panose="020B0503020203020204" pitchFamily="34" charset="0"/>
              </a:rPr>
              <a:t>в </a:t>
            </a:r>
            <a:r>
              <a:rPr lang="ru-RU" sz="1100" dirty="0">
                <a:latin typeface="PT Sans" panose="020B0503020203020204" pitchFamily="34" charset="0"/>
              </a:rPr>
              <a:t>отношении поставленных задач. Не следует, однако забывать, что постоянное информационно-пропагандистское обеспечение нашей деятельности требуют от нас анализа модели развития. </a:t>
            </a:r>
            <a:endParaRPr lang="ru-RU" sz="1100" dirty="0" smtClean="0">
              <a:latin typeface="PT Sans" panose="020B0503020203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None/>
            </a:pPr>
            <a:endParaRPr lang="ru-RU" sz="1100" dirty="0" smtClean="0">
              <a:latin typeface="PT Sans" panose="020B0503020203020204" pitchFamily="34" charset="0"/>
            </a:endParaRP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Font typeface="PT Sans" panose="020B0503020203020204" pitchFamily="34" charset="0"/>
              <a:buChar char="•"/>
            </a:pPr>
            <a:r>
              <a:rPr lang="ru-RU" sz="1100" dirty="0" smtClean="0">
                <a:latin typeface="PT Sans" panose="020B0503020203020204" pitchFamily="34" charset="0"/>
              </a:rPr>
              <a:t>выполнение </a:t>
            </a:r>
            <a:r>
              <a:rPr lang="ru-RU" sz="1100" dirty="0">
                <a:latin typeface="PT Sans" panose="020B0503020203020204" pitchFamily="34" charset="0"/>
              </a:rPr>
              <a:t>лабораторных </a:t>
            </a:r>
            <a:r>
              <a:rPr lang="ru-RU" sz="1100" dirty="0" smtClean="0">
                <a:latin typeface="PT Sans" panose="020B0503020203020204" pitchFamily="34" charset="0"/>
              </a:rPr>
              <a:t>исследований</a:t>
            </a:r>
            <a:endParaRPr lang="ru-RU" sz="1100" dirty="0">
              <a:latin typeface="PT Sans" panose="020B0503020203020204" pitchFamily="34" charset="0"/>
            </a:endParaRP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Font typeface="PT Sans" panose="020B0503020203020204" pitchFamily="34" charset="0"/>
              <a:buChar char="•"/>
            </a:pPr>
            <a:r>
              <a:rPr lang="ru-RU" sz="1100" dirty="0">
                <a:latin typeface="PT Sans" panose="020B0503020203020204" pitchFamily="34" charset="0"/>
              </a:rPr>
              <a:t>решение поставленных в проекте </a:t>
            </a:r>
            <a:r>
              <a:rPr lang="ru-RU" sz="1100" dirty="0" smtClean="0">
                <a:latin typeface="PT Sans" panose="020B0503020203020204" pitchFamily="34" charset="0"/>
              </a:rPr>
              <a:t>задач</a:t>
            </a:r>
            <a:endParaRPr lang="ru-RU" sz="1100" dirty="0">
              <a:latin typeface="PT Sans" panose="020B0503020203020204" pitchFamily="34" charset="0"/>
            </a:endParaRP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Font typeface="PT Sans" panose="020B0503020203020204" pitchFamily="34" charset="0"/>
              <a:buChar char="•"/>
            </a:pPr>
            <a:r>
              <a:rPr lang="ru-RU" sz="1100" dirty="0">
                <a:latin typeface="PT Sans" panose="020B0503020203020204" pitchFamily="34" charset="0"/>
              </a:rPr>
              <a:t>тестирование полученных </a:t>
            </a:r>
            <a:r>
              <a:rPr lang="ru-RU" sz="1100" dirty="0" smtClean="0">
                <a:latin typeface="PT Sans" panose="020B0503020203020204" pitchFamily="34" charset="0"/>
              </a:rPr>
              <a:t>результатов</a:t>
            </a:r>
            <a:endParaRPr lang="ru-RU" sz="1100" dirty="0">
              <a:latin typeface="PT Sans" panose="020B0503020203020204" pitchFamily="34" charset="0"/>
            </a:endParaRP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Font typeface="PT Sans" panose="020B0503020203020204" pitchFamily="34" charset="0"/>
              <a:buChar char="•"/>
            </a:pPr>
            <a:r>
              <a:rPr lang="ru-RU" sz="1100" dirty="0">
                <a:latin typeface="PT Sans" panose="020B0503020203020204" pitchFamily="34" charset="0"/>
              </a:rPr>
              <a:t>изготовление тестовых </a:t>
            </a:r>
            <a:r>
              <a:rPr lang="ru-RU" sz="1100" dirty="0" smtClean="0">
                <a:latin typeface="PT Sans" panose="020B0503020203020204" pitchFamily="34" charset="0"/>
              </a:rPr>
              <a:t>образцов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rgbClr val="38816F"/>
              </a:buClr>
              <a:buSzPct val="120000"/>
              <a:buFont typeface="PT Sans" panose="020B0503020203020204" pitchFamily="34" charset="0"/>
              <a:buChar char="•"/>
            </a:pPr>
            <a:r>
              <a:rPr lang="ru-RU" sz="1100" dirty="0" smtClean="0">
                <a:latin typeface="PT Sans" panose="020B0503020203020204" pitchFamily="34" charset="0"/>
              </a:rPr>
              <a:t>подготовка </a:t>
            </a:r>
            <a:r>
              <a:rPr lang="ru-RU" sz="1100" dirty="0">
                <a:latin typeface="PT Sans" panose="020B0503020203020204" pitchFamily="34" charset="0"/>
              </a:rPr>
              <a:t>отчетной </a:t>
            </a:r>
            <a:r>
              <a:rPr lang="ru-RU" sz="1100" dirty="0" smtClean="0">
                <a:latin typeface="PT Sans" panose="020B0503020203020204" pitchFamily="34" charset="0"/>
              </a:rPr>
              <a:t>документации</a:t>
            </a:r>
            <a:endParaRPr lang="ru-RU" sz="1100" dirty="0"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49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7</a:t>
            </a:fld>
            <a:endParaRPr lang="ru" dirty="0"/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 idx="4294967295"/>
          </p:nvPr>
        </p:nvSpPr>
        <p:spPr>
          <a:xfrm>
            <a:off x="1440674" y="219991"/>
            <a:ext cx="6680200" cy="44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ru-RU" sz="2800" dirty="0" smtClean="0">
                <a:latin typeface="Bebas Neue Bold" panose="020B0606020202050201" pitchFamily="34" charset="0"/>
                <a:cs typeface="Rubik SemiBold" pitchFamily="2" charset="-79"/>
                <a:sym typeface="Rubik"/>
              </a:rPr>
              <a:t>Шаблон слайда.</a:t>
            </a:r>
            <a:br>
              <a:rPr lang="ru-RU" sz="2800" dirty="0" smtClean="0">
                <a:latin typeface="Bebas Neue Bold" panose="020B0606020202050201" pitchFamily="34" charset="0"/>
                <a:cs typeface="Rubik SemiBold" pitchFamily="2" charset="-79"/>
                <a:sym typeface="Rubik"/>
              </a:rPr>
            </a:br>
            <a:r>
              <a:rPr lang="ru-RU" sz="2800" dirty="0" smtClean="0">
                <a:latin typeface="Bebas Neue Bold" panose="020B0606020202050201" pitchFamily="34" charset="0"/>
                <a:cs typeface="Rubik SemiBold" pitchFamily="2" charset="-79"/>
                <a:sym typeface="Rubik"/>
              </a:rPr>
              <a:t>Графики и диаграммы</a:t>
            </a:r>
            <a:endParaRPr sz="2800" dirty="0">
              <a:latin typeface="Bebas Neue Bold" panose="020B0606020202050201" pitchFamily="34" charset="0"/>
              <a:cs typeface="Rubik SemiBold" pitchFamily="2" charset="-79"/>
              <a:sym typeface="Rubik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84" y="1263679"/>
            <a:ext cx="5083034" cy="34311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0BC24E-5E5D-44AC-6069-C520ADC58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07104" y="4916656"/>
            <a:ext cx="9353550" cy="2735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45566" y="2237954"/>
            <a:ext cx="4572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600"/>
              </a:spcAft>
              <a:buClr>
                <a:srgbClr val="38816F"/>
              </a:buClr>
              <a:buSzPct val="120000"/>
            </a:pPr>
            <a:r>
              <a:rPr lang="ru-RU" sz="1100" dirty="0" smtClean="0">
                <a:latin typeface="PT Sans" panose="020B0503020203020204" pitchFamily="34" charset="0"/>
              </a:rPr>
              <a:t>этап 1</a:t>
            </a:r>
            <a:endParaRPr lang="ru-RU" sz="1100" dirty="0">
              <a:latin typeface="PT Sans" panose="020B0503020203020204" pitchFamily="34" charset="0"/>
            </a:endParaRPr>
          </a:p>
          <a:p>
            <a:pPr lvl="0">
              <a:spcAft>
                <a:spcPts val="600"/>
              </a:spcAft>
              <a:buClr>
                <a:srgbClr val="38816F"/>
              </a:buClr>
              <a:buSzPct val="120000"/>
            </a:pPr>
            <a:r>
              <a:rPr lang="ru-RU" sz="1100" dirty="0">
                <a:latin typeface="PT Sans" panose="020B0503020203020204" pitchFamily="34" charset="0"/>
              </a:rPr>
              <a:t>этап </a:t>
            </a:r>
            <a:r>
              <a:rPr lang="ru-RU" sz="1100" dirty="0" smtClean="0">
                <a:latin typeface="PT Sans" panose="020B0503020203020204" pitchFamily="34" charset="0"/>
              </a:rPr>
              <a:t>2</a:t>
            </a:r>
            <a:endParaRPr lang="ru-RU" sz="1100" dirty="0">
              <a:latin typeface="PT Sans" panose="020B0503020203020204" pitchFamily="34" charset="0"/>
            </a:endParaRPr>
          </a:p>
          <a:p>
            <a:pPr lvl="0">
              <a:spcAft>
                <a:spcPts val="600"/>
              </a:spcAft>
              <a:buClr>
                <a:srgbClr val="38816F"/>
              </a:buClr>
              <a:buSzPct val="120000"/>
            </a:pPr>
            <a:r>
              <a:rPr lang="ru-RU" sz="1100" dirty="0">
                <a:latin typeface="PT Sans" panose="020B0503020203020204" pitchFamily="34" charset="0"/>
              </a:rPr>
              <a:t>этап </a:t>
            </a:r>
            <a:r>
              <a:rPr lang="ru-RU" sz="1100" dirty="0" smtClean="0">
                <a:latin typeface="PT Sans" panose="020B0503020203020204" pitchFamily="34" charset="0"/>
              </a:rPr>
              <a:t>3</a:t>
            </a:r>
            <a:endParaRPr lang="ru-RU" sz="1100" dirty="0">
              <a:latin typeface="PT Sans" panose="020B0503020203020204" pitchFamily="34" charset="0"/>
            </a:endParaRPr>
          </a:p>
          <a:p>
            <a:pPr lvl="0">
              <a:spcAft>
                <a:spcPts val="600"/>
              </a:spcAft>
              <a:buClr>
                <a:srgbClr val="38816F"/>
              </a:buClr>
              <a:buSzPct val="120000"/>
            </a:pPr>
            <a:r>
              <a:rPr lang="ru-RU" sz="1100" dirty="0">
                <a:latin typeface="PT Sans" panose="020B0503020203020204" pitchFamily="34" charset="0"/>
              </a:rPr>
              <a:t>этап </a:t>
            </a:r>
            <a:r>
              <a:rPr lang="ru-RU" sz="1100" dirty="0" smtClean="0">
                <a:latin typeface="PT Sans" panose="020B0503020203020204" pitchFamily="34" charset="0"/>
              </a:rPr>
              <a:t>4</a:t>
            </a:r>
            <a:endParaRPr lang="ru-RU" sz="1100" dirty="0">
              <a:latin typeface="PT Sans" panose="020B0503020203020204" pitchFamily="34" charset="0"/>
            </a:endParaRPr>
          </a:p>
          <a:p>
            <a:pPr lvl="0">
              <a:spcAft>
                <a:spcPts val="600"/>
              </a:spcAft>
              <a:buClr>
                <a:srgbClr val="38816F"/>
              </a:buClr>
              <a:buSzPct val="120000"/>
            </a:pPr>
            <a:r>
              <a:rPr lang="ru-RU" sz="1100" dirty="0">
                <a:latin typeface="PT Sans" panose="020B0503020203020204" pitchFamily="34" charset="0"/>
              </a:rPr>
              <a:t>этап </a:t>
            </a:r>
            <a:r>
              <a:rPr lang="ru-RU" sz="1100" dirty="0" smtClean="0">
                <a:latin typeface="PT Sans" panose="020B0503020203020204" pitchFamily="34" charset="0"/>
              </a:rPr>
              <a:t>5</a:t>
            </a:r>
            <a:endParaRPr lang="ru-RU" sz="1100" dirty="0"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820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11182F-72FD-3167-2FA0-D8CB4B678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Google Shape;151;p8">
            <a:extLst>
              <a:ext uri="{FF2B5EF4-FFF2-40B4-BE49-F238E27FC236}">
                <a16:creationId xmlns:a16="http://schemas.microsoft.com/office/drawing/2014/main" id="{ED8DF653-CE47-945C-3C9B-61A8C13A2BD3}"/>
              </a:ext>
            </a:extLst>
          </p:cNvPr>
          <p:cNvSpPr txBox="1">
            <a:spLocks/>
          </p:cNvSpPr>
          <p:nvPr/>
        </p:nvSpPr>
        <p:spPr>
          <a:xfrm>
            <a:off x="927983" y="1903558"/>
            <a:ext cx="4549775" cy="446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r>
              <a:rPr lang="ru-RU" sz="3200" b="1" dirty="0">
                <a:solidFill>
                  <a:schemeClr val="bg1"/>
                </a:solidFill>
                <a:latin typeface="Bebas Neue Book" panose="00000500000000000000" pitchFamily="2" charset="0"/>
                <a:ea typeface="Rubik"/>
                <a:cs typeface="Rubik"/>
                <a:sym typeface="Rubik"/>
              </a:rPr>
              <a:t>СПАСИБО ЗА ВНИМАНИЕ!</a:t>
            </a:r>
            <a:endParaRPr lang="ru-RU" sz="3200" dirty="0">
              <a:solidFill>
                <a:schemeClr val="bg1"/>
              </a:solidFill>
              <a:latin typeface="Bebas Neue Book" panose="00000500000000000000" pitchFamily="2" charset="0"/>
              <a:ea typeface="Rubik"/>
              <a:cs typeface="Rubik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4014584885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3246</TotalTime>
  <Words>241</Words>
  <Application>Microsoft Office PowerPoint</Application>
  <PresentationFormat>Экран (16:9)</PresentationFormat>
  <Paragraphs>75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9" baseType="lpstr">
      <vt:lpstr>Bebas Neue Book</vt:lpstr>
      <vt:lpstr>Rubik SemiBold</vt:lpstr>
      <vt:lpstr>Times New Roman</vt:lpstr>
      <vt:lpstr>PT Sans</vt:lpstr>
      <vt:lpstr>Arial</vt:lpstr>
      <vt:lpstr>Rubik</vt:lpstr>
      <vt:lpstr>Calibri Light</vt:lpstr>
      <vt:lpstr>Calibri</vt:lpstr>
      <vt:lpstr>Bebas Neue Bold</vt:lpstr>
      <vt:lpstr>Специальное оформление</vt:lpstr>
      <vt:lpstr>1_Специальное оформление</vt:lpstr>
      <vt:lpstr>О ХОДЕ ПОДГОТОВКИ  проекта лабораторных исследований</vt:lpstr>
      <vt:lpstr>О ХОДЕ ПОДГОТОВКИ  проекта лабораторных исследований</vt:lpstr>
      <vt:lpstr>образец слайда - Оформление  данных  табличного типа</vt:lpstr>
      <vt:lpstr>Презентация PowerPoint</vt:lpstr>
      <vt:lpstr>Образец слайда. мало текста+фото</vt:lpstr>
      <vt:lpstr>образец слайда для оформления текстовой информации</vt:lpstr>
      <vt:lpstr>Шаблон слайда. Графики и диаграммы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ЗАГАДКИ КОСМОСА. ПЛАНЕТЫ И ЭКЗОПЛАНЕТЫ В КОСМИЧЕСКОЙ ВСЕЛЕННОЙ</dc:title>
  <dc:creator>User</dc:creator>
  <cp:lastModifiedBy>User</cp:lastModifiedBy>
  <cp:revision>108</cp:revision>
  <dcterms:modified xsi:type="dcterms:W3CDTF">2023-03-28T12:55:06Z</dcterms:modified>
</cp:coreProperties>
</file>